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88"/>
  </p:notesMasterIdLst>
  <p:handoutMasterIdLst>
    <p:handoutMasterId r:id="rId89"/>
  </p:handoutMasterIdLst>
  <p:sldIdLst>
    <p:sldId id="392" r:id="rId6"/>
    <p:sldId id="393" r:id="rId7"/>
    <p:sldId id="396" r:id="rId8"/>
    <p:sldId id="395" r:id="rId9"/>
    <p:sldId id="315" r:id="rId10"/>
    <p:sldId id="309" r:id="rId11"/>
    <p:sldId id="304" r:id="rId12"/>
    <p:sldId id="306" r:id="rId13"/>
    <p:sldId id="307" r:id="rId14"/>
    <p:sldId id="310" r:id="rId15"/>
    <p:sldId id="308" r:id="rId16"/>
    <p:sldId id="311" r:id="rId17"/>
    <p:sldId id="312" r:id="rId18"/>
    <p:sldId id="313" r:id="rId19"/>
    <p:sldId id="397" r:id="rId20"/>
    <p:sldId id="321" r:id="rId21"/>
    <p:sldId id="391" r:id="rId22"/>
    <p:sldId id="398" r:id="rId23"/>
    <p:sldId id="390" r:id="rId24"/>
    <p:sldId id="323" r:id="rId25"/>
    <p:sldId id="324" r:id="rId26"/>
    <p:sldId id="326" r:id="rId27"/>
    <p:sldId id="327" r:id="rId28"/>
    <p:sldId id="328" r:id="rId29"/>
    <p:sldId id="368" r:id="rId30"/>
    <p:sldId id="369" r:id="rId31"/>
    <p:sldId id="329" r:id="rId32"/>
    <p:sldId id="330" r:id="rId33"/>
    <p:sldId id="399" r:id="rId34"/>
    <p:sldId id="332" r:id="rId35"/>
    <p:sldId id="334" r:id="rId36"/>
    <p:sldId id="335" r:id="rId37"/>
    <p:sldId id="336" r:id="rId38"/>
    <p:sldId id="338" r:id="rId39"/>
    <p:sldId id="339" r:id="rId40"/>
    <p:sldId id="341" r:id="rId41"/>
    <p:sldId id="342" r:id="rId42"/>
    <p:sldId id="343" r:id="rId43"/>
    <p:sldId id="344" r:id="rId44"/>
    <p:sldId id="346" r:id="rId45"/>
    <p:sldId id="347" r:id="rId46"/>
    <p:sldId id="401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3" r:id="rId59"/>
    <p:sldId id="381" r:id="rId60"/>
    <p:sldId id="382" r:id="rId61"/>
    <p:sldId id="319" r:id="rId62"/>
    <p:sldId id="385" r:id="rId63"/>
    <p:sldId id="386" r:id="rId64"/>
    <p:sldId id="387" r:id="rId65"/>
    <p:sldId id="388" r:id="rId66"/>
    <p:sldId id="384" r:id="rId67"/>
    <p:sldId id="314" r:id="rId68"/>
    <p:sldId id="350" r:id="rId69"/>
    <p:sldId id="348" r:id="rId70"/>
    <p:sldId id="400" r:id="rId71"/>
    <p:sldId id="352" r:id="rId72"/>
    <p:sldId id="354" r:id="rId73"/>
    <p:sldId id="355" r:id="rId74"/>
    <p:sldId id="356" r:id="rId75"/>
    <p:sldId id="357" r:id="rId76"/>
    <p:sldId id="358" r:id="rId77"/>
    <p:sldId id="359" r:id="rId78"/>
    <p:sldId id="360" r:id="rId79"/>
    <p:sldId id="316" r:id="rId80"/>
    <p:sldId id="353" r:id="rId81"/>
    <p:sldId id="361" r:id="rId82"/>
    <p:sldId id="362" r:id="rId83"/>
    <p:sldId id="363" r:id="rId84"/>
    <p:sldId id="364" r:id="rId85"/>
    <p:sldId id="365" r:id="rId86"/>
    <p:sldId id="367" r:id="rId8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+PXMGn4RFXZrCJ1ApUzckA==" hashData="Lbb/xaK42aWA8iN/jw0FFnt1U8w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E83"/>
    <a:srgbClr val="9BBCAF"/>
    <a:srgbClr val="008698"/>
    <a:srgbClr val="5BA7E0"/>
    <a:srgbClr val="A7AAB1"/>
    <a:srgbClr val="E1A12E"/>
    <a:srgbClr val="002E5D"/>
    <a:srgbClr val="8D2F4B"/>
    <a:srgbClr val="C8C8CE"/>
    <a:srgbClr val="9BA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2"/>
    <p:restoredTop sz="94219" autoAdjust="0"/>
  </p:normalViewPr>
  <p:slideViewPr>
    <p:cSldViewPr snapToGrid="0" snapToObjects="1">
      <p:cViewPr>
        <p:scale>
          <a:sx n="117" d="100"/>
          <a:sy n="117" d="100"/>
        </p:scale>
        <p:origin x="-108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53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98360-EFA8-8740-9205-F2DE5D87A57F}" type="datetimeFigureOut">
              <a:rPr lang="it-IT" smtClean="0"/>
              <a:t>19/07/2018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815B1-83EA-5F46-B656-3F7E598525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594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10EB5-FA97-DC43-A6DA-0CA467BEC713}" type="datetimeFigureOut">
              <a:rPr lang="it-IT" smtClean="0"/>
              <a:t>19/07/2018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1E99-8043-5948-A89D-DB9C18D4E1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5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22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4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98062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8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contenuto 2"/>
          <p:cNvSpPr>
            <a:spLocks noGrp="1"/>
          </p:cNvSpPr>
          <p:nvPr>
            <p:ph idx="15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1">
    <p:bg>
      <p:bgPr>
        <a:solidFill>
          <a:srgbClr val="284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SEZIONE</a:t>
            </a:r>
            <a:br>
              <a:rPr lang="it-IT" dirty="0"/>
            </a:br>
            <a:r>
              <a:rPr lang="it-IT" dirty="0"/>
              <a:t>Sottotitolo sezione</a:t>
            </a:r>
          </a:p>
        </p:txBody>
      </p:sp>
    </p:spTree>
    <p:extLst>
      <p:ext uri="{BB962C8B-B14F-4D97-AF65-F5344CB8AC3E}">
        <p14:creationId xmlns:p14="http://schemas.microsoft.com/office/powerpoint/2010/main" val="60425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2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SEZIONE</a:t>
            </a:r>
            <a:br>
              <a:rPr lang="it-IT" dirty="0"/>
            </a:br>
            <a:r>
              <a:rPr lang="it-IT" dirty="0"/>
              <a:t>Sottotitolo sezione</a:t>
            </a:r>
          </a:p>
        </p:txBody>
      </p:sp>
    </p:spTree>
    <p:extLst>
      <p:ext uri="{BB962C8B-B14F-4D97-AF65-F5344CB8AC3E}">
        <p14:creationId xmlns:p14="http://schemas.microsoft.com/office/powerpoint/2010/main" val="338920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19/07/2018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09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2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23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8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143653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10258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3" name="Segnaposto contenuto 2"/>
          <p:cNvSpPr>
            <a:spLocks noGrp="1"/>
          </p:cNvSpPr>
          <p:nvPr userDrawn="1"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19/07/2018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61550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13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7" name="Rettangolo 6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19/07/2018</a:t>
            </a:fld>
            <a:endParaRPr lang="it-IT" dirty="0"/>
          </a:p>
        </p:txBody>
      </p:sp>
      <p:sp>
        <p:nvSpPr>
          <p:cNvPr id="1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8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5386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1" name="Segnaposto data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23EF5-7234-1F4E-87C4-C416A9ABF2DC}" type="datetime1">
              <a:rPr lang="it-IT" smtClean="0"/>
              <a:t>19/07/2018</a:t>
            </a:fld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E89E2B-7837-6B45-9BB2-CC8B24B09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2" r:id="rId5"/>
    <p:sldLayoutId id="2147483663" r:id="rId6"/>
    <p:sldLayoutId id="2147483665" r:id="rId7"/>
    <p:sldLayoutId id="2147483650" r:id="rId8"/>
    <p:sldLayoutId id="2147483652" r:id="rId9"/>
    <p:sldLayoutId id="2147483654" r:id="rId10"/>
    <p:sldLayoutId id="2147483658" r:id="rId11"/>
    <p:sldLayoutId id="2147483667" r:id="rId12"/>
    <p:sldLayoutId id="2147483655" r:id="rId13"/>
    <p:sldLayoutId id="214748366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emf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ofilm.net/it/napos-films/napo-road-safety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jpg"/><Relationship Id="rId4" Type="http://schemas.openxmlformats.org/officeDocument/2006/relationships/image" Target="../media/image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73" y="5284224"/>
            <a:ext cx="1332939" cy="933880"/>
          </a:xfrm>
        </p:spPr>
      </p:pic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8" y="2028165"/>
            <a:ext cx="7889548" cy="1323278"/>
          </a:xfrm>
        </p:spPr>
        <p:txBody>
          <a:bodyPr/>
          <a:lstStyle/>
          <a:p>
            <a:pPr algn="ctr"/>
            <a:r>
              <a:rPr lang="it-IT" b="1" dirty="0"/>
              <a:t>LA GESTIONE DEI RISCHI STRADALI NELLA PROSPETTIVA DELLA ISO 39001</a:t>
            </a:r>
            <a:br>
              <a:rPr lang="it-IT" b="1" dirty="0"/>
            </a:b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RTSMS Road </a:t>
            </a:r>
            <a:r>
              <a:rPr lang="it-IT" b="1" dirty="0" err="1"/>
              <a:t>Traffic</a:t>
            </a:r>
            <a:r>
              <a:rPr lang="it-IT" b="1" dirty="0"/>
              <a:t> </a:t>
            </a:r>
            <a:r>
              <a:rPr lang="it-IT" b="1" dirty="0" err="1"/>
              <a:t>Safety</a:t>
            </a:r>
            <a:r>
              <a:rPr lang="it-IT" b="1" dirty="0"/>
              <a:t> Management Systems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/>
          </p:nvPr>
        </p:nvSpPr>
        <p:spPr>
          <a:xfrm>
            <a:off x="7067782" y="832473"/>
            <a:ext cx="4719909" cy="6463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5"/>
          </p:nvPr>
        </p:nvSpPr>
        <p:spPr>
          <a:xfrm>
            <a:off x="7067782" y="278085"/>
            <a:ext cx="4719909" cy="23522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01" y="5282545"/>
            <a:ext cx="1379117" cy="93555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 in ITALIA: per tipologia di utenti stradali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1117031" y="5396916"/>
            <a:ext cx="9703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vittime fra 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pedoni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sono molte: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circa il 18%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totale.	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(Fonte Istat)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13" name="Immagin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67" y="701793"/>
            <a:ext cx="7000763" cy="31176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304689" y="3882336"/>
            <a:ext cx="11261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Nel</a:t>
            </a:r>
            <a:r>
              <a:rPr lang="it-IT" sz="2400" b="1" dirty="0" smtClean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2016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aumentano le vittime tra 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ciclisti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+9,6% rispetto al 2015.</a:t>
            </a:r>
          </a:p>
          <a:p>
            <a:pPr lvl="0"/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Netta riduzione delle vittime fra gli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automobilisti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-61,8% dal 2001.</a:t>
            </a:r>
          </a:p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Numerose le vittime fra 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motociclisti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circa il 50 % rispetto agli automobilisti. </a:t>
            </a:r>
            <a:endParaRPr lang="it-IT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STRADALI: per tipo di strada e mese, (anno 2016)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1025486" y="5469114"/>
            <a:ext cx="10506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casi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sono più numerosi sulle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strade extraurbane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il massimo nei mesi di giugno luglio e agosto. </a:t>
            </a:r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(Fonte Istat)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86" y="679230"/>
            <a:ext cx="4116407" cy="368241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543" y="679231"/>
            <a:ext cx="4221957" cy="368241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58265" y="4159811"/>
            <a:ext cx="11136835" cy="1374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sinistra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gli incidenti con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feriti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a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destra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il numero di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vittime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strade urbane 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ha la maggior parte di incidenti con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feriti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il massimo nei mesi di maggio, giugno, luglio, settembre e ottobre. </a:t>
            </a:r>
          </a:p>
        </p:txBody>
      </p:sp>
    </p:spTree>
    <p:extLst>
      <p:ext uri="{BB962C8B-B14F-4D97-AF65-F5344CB8AC3E}">
        <p14:creationId xmlns:p14="http://schemas.microsoft.com/office/powerpoint/2010/main" val="3387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 esaminiamo le cause, Italia, </a:t>
            </a:r>
            <a:r>
              <a:rPr lang="it-IT" sz="2800" dirty="0" smtClean="0"/>
              <a:t>a. 2016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826477" y="4647909"/>
            <a:ext cx="1104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Distrazione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mancata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precedenza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velocità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elevata sono le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 tre cause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 incidente. Seguono: insufficiente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distanza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sicurezza, manovra irregolare e comportamento scorretto dei pedoni. Mancano dati certi su guida in stato di alterazione (alcool/droghe). </a:t>
            </a:r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(Fonte Istat)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18499"/>
              </p:ext>
            </p:extLst>
          </p:nvPr>
        </p:nvGraphicFramePr>
        <p:xfrm>
          <a:off x="612140" y="742029"/>
          <a:ext cx="10233659" cy="3874036"/>
        </p:xfrm>
        <a:graphic>
          <a:graphicData uri="http://schemas.openxmlformats.org/drawingml/2006/table">
            <a:tbl>
              <a:tblPr/>
              <a:tblGrid>
                <a:gridCol w="50478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3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3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3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30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1584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CAUSE principali degli incidenti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Strade urbane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Extraurbane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8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.n. 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 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Guida distratta o andamento indeciso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24.839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11.280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36.119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Mancato</a:t>
                      </a:r>
                      <a:r>
                        <a:rPr lang="it-IT" sz="1800" b="1" baseline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rispetto di</a:t>
                      </a:r>
                      <a:r>
                        <a:rPr lang="it-IT" sz="1800" b="1" baseline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precedenza o semaforo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28.771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4.108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32.879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Velocità troppo elevata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14.614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8.783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23.397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Insufficiente distanza di sicurezza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13.296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8.484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21.780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Manovra</a:t>
                      </a:r>
                      <a:r>
                        <a:rPr lang="it-IT" sz="1800" i="1" baseline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irregolare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12.674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3.250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15.924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Svolta irregolarmente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4.493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5.133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Andatura</a:t>
                      </a:r>
                      <a:r>
                        <a:rPr lang="it-IT" sz="1800" i="1" baseline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contromano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3.152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1.618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Sorpasso irregolare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2.799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1.180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3.979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Mancata precedenza al pedone 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7.208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7.328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Comportamento scorretto del pedone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6.882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535</a:t>
                      </a:r>
                      <a:endParaRPr lang="it-IT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7.417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it-IT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6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STRADALI: influenza di meteo e orario (2016)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838200" y="4352998"/>
            <a:ext cx="109444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sinistra si nota che il numero di incidenti è maggiore in condizioni di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sereno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piuttosto che con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pioggia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neve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destra, la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frequenza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maggiore si osserva tra le 8 e le 9 del mattino, tra le 13 e le 14 e tra 18 e le 19.  Gli incidenti in condizioni di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nebbia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presentano due evidenti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picchi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alle 8 e alle 18. </a:t>
            </a:r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(Fonte ISTAT)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315" y="702859"/>
            <a:ext cx="5882294" cy="36865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05" y="637318"/>
            <a:ext cx="5500410" cy="381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 durante il lavoro e in itinere </a:t>
            </a:r>
            <a:r>
              <a:rPr lang="it-IT" sz="2800" dirty="0" smtClean="0"/>
              <a:t>(a. 2017)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828498" y="4404436"/>
            <a:ext cx="10891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Gli infortuni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 lavoro con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mezzo di trasporto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sono stati circa 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18172,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3% del totale, invece quelli nel tragitto casa–lavoro (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itinere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sono stati 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95849,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15% del totale. Nei casi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 percentuali </a:t>
            </a:r>
            <a:r>
              <a:rPr lang="it-IT" sz="2400" b="1" dirty="0" smtClean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aumentano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mezzo di trasporto 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18%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in itinere 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28%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totale: è elevata la mortalità da incidenti stradali. 	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717" y="945930"/>
            <a:ext cx="3141599" cy="2192693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355857" y="3569733"/>
            <a:ext cx="373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(Fonte Banca dati INAIL)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086" y="920531"/>
            <a:ext cx="3290838" cy="34865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764" y="920531"/>
            <a:ext cx="3155082" cy="355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9" y="2028165"/>
            <a:ext cx="8882324" cy="1323278"/>
          </a:xfrm>
        </p:spPr>
        <p:txBody>
          <a:bodyPr/>
          <a:lstStyle/>
          <a:p>
            <a:r>
              <a:rPr lang="it-IT" sz="2400" dirty="0"/>
              <a:t>Gestione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I REQUISITI LEGALI DI CARATTERE GENERALE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Codice della Strada (</a:t>
            </a:r>
            <a:r>
              <a:rPr lang="it-IT" sz="2800" dirty="0" err="1"/>
              <a:t>D.Lgs.</a:t>
            </a:r>
            <a:r>
              <a:rPr lang="it-IT" sz="2800" dirty="0"/>
              <a:t> 285 del 30/4/1992 </a:t>
            </a:r>
            <a:br>
              <a:rPr lang="it-IT" sz="2800" dirty="0"/>
            </a:br>
            <a:r>
              <a:rPr lang="it-IT" sz="2800" dirty="0"/>
              <a:t>(e </a:t>
            </a:r>
            <a:r>
              <a:rPr lang="it-IT" sz="2800" dirty="0" err="1"/>
              <a:t>s.m.i.</a:t>
            </a:r>
            <a:r>
              <a:rPr lang="it-IT" sz="2800" dirty="0"/>
              <a:t> es. L.41/2016 reato di omicidio stradale.)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40282" y="3440070"/>
            <a:ext cx="11111436" cy="30643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284E83"/>
                </a:solidFill>
              </a:rPr>
              <a:t>Comma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>
                <a:solidFill>
                  <a:srgbClr val="284E83"/>
                </a:solidFill>
              </a:rPr>
              <a:t>2</a:t>
            </a:r>
            <a:r>
              <a:rPr lang="it-IT" sz="2400" dirty="0"/>
              <a:t>. Le norme si ispirano al principio della sicurezza</a:t>
            </a:r>
          </a:p>
          <a:p>
            <a:pPr>
              <a:spcBef>
                <a:spcPts val="0"/>
              </a:spcBef>
            </a:pPr>
            <a:r>
              <a:rPr lang="it-IT" sz="2400" dirty="0"/>
              <a:t>stradale, perseguendo </a:t>
            </a:r>
            <a:r>
              <a:rPr lang="it-IT" sz="2400" b="1" dirty="0">
                <a:solidFill>
                  <a:srgbClr val="284E83"/>
                </a:solidFill>
              </a:rPr>
              <a:t>gli obiettivi</a:t>
            </a:r>
            <a:r>
              <a:rPr lang="it-IT" sz="2400" dirty="0"/>
              <a:t>: di ridurre i </a:t>
            </a:r>
            <a:r>
              <a:rPr lang="it-IT" sz="2400" b="1" dirty="0">
                <a:solidFill>
                  <a:srgbClr val="284E83"/>
                </a:solidFill>
              </a:rPr>
              <a:t>costi</a:t>
            </a:r>
            <a:r>
              <a:rPr lang="it-IT" sz="2400" dirty="0"/>
              <a:t> economici, sociali ed ambientali derivanti dal traffico veicolare; di migliorare il livello di </a:t>
            </a:r>
            <a:r>
              <a:rPr lang="it-IT" sz="2400" b="1" dirty="0">
                <a:solidFill>
                  <a:srgbClr val="284E83"/>
                </a:solidFill>
              </a:rPr>
              <a:t>qualità della vita </a:t>
            </a:r>
            <a:r>
              <a:rPr lang="it-IT" sz="2400" dirty="0"/>
              <a:t>dei cittadini anche attraverso una razionale</a:t>
            </a:r>
          </a:p>
          <a:p>
            <a:pPr>
              <a:spcBef>
                <a:spcPts val="0"/>
              </a:spcBef>
            </a:pPr>
            <a:r>
              <a:rPr lang="it-IT" sz="2400" dirty="0"/>
              <a:t>utilizzazione del </a:t>
            </a:r>
            <a:r>
              <a:rPr lang="it-IT" sz="2400" b="1" dirty="0">
                <a:solidFill>
                  <a:srgbClr val="284E83"/>
                </a:solidFill>
              </a:rPr>
              <a:t>territorio</a:t>
            </a:r>
            <a:r>
              <a:rPr lang="it-IT" sz="2400" dirty="0"/>
              <a:t>; di migliorare la fluidità della </a:t>
            </a:r>
            <a:r>
              <a:rPr lang="it-IT" sz="2400" b="1" dirty="0">
                <a:solidFill>
                  <a:srgbClr val="284E83"/>
                </a:solidFill>
              </a:rPr>
              <a:t>circolazione</a:t>
            </a:r>
            <a:r>
              <a:rPr lang="it-IT" sz="2400" dirty="0"/>
              <a:t>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70877" y="1004964"/>
            <a:ext cx="8063524" cy="2566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4000"/>
              </a:lnSpc>
              <a:spcBef>
                <a:spcPts val="1000"/>
              </a:spcBef>
            </a:pPr>
            <a:r>
              <a:rPr lang="it-IT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Art. 1. </a:t>
            </a:r>
            <a:r>
              <a:rPr lang="it-IT" sz="2400" b="1" i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Principi generali</a:t>
            </a:r>
          </a:p>
          <a:p>
            <a:pPr lvl="0">
              <a:lnSpc>
                <a:spcPct val="134000"/>
              </a:lnSpc>
            </a:pP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Comma 1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La sicurezza delle persone, nella circolazione stradale, rientra tra le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finalità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 primarie di ordine sociale ed economico perseguite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dallo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Stato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177" y="1614564"/>
            <a:ext cx="2989710" cy="16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Codice della Strada – Alcuni dei contenuti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57510"/>
            <a:ext cx="11111436" cy="4639990"/>
          </a:xfrm>
        </p:spPr>
        <p:txBody>
          <a:bodyPr/>
          <a:lstStyle/>
          <a:p>
            <a:r>
              <a:rPr lang="it-IT" sz="2400" dirty="0"/>
              <a:t>In questo corposo testo di Legge troviamo: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La regolamentazione della </a:t>
            </a:r>
            <a:r>
              <a:rPr lang="it-IT" sz="2400" b="1" dirty="0">
                <a:solidFill>
                  <a:srgbClr val="284E83"/>
                </a:solidFill>
              </a:rPr>
              <a:t>circolazione</a:t>
            </a:r>
            <a:r>
              <a:rPr lang="it-IT" sz="2400" dirty="0"/>
              <a:t> urbana e extraurbana.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Norme per i </a:t>
            </a:r>
            <a:r>
              <a:rPr lang="it-IT" sz="2400" b="1" dirty="0">
                <a:solidFill>
                  <a:srgbClr val="284E83"/>
                </a:solidFill>
              </a:rPr>
              <a:t>trasporti «eccezionali</a:t>
            </a:r>
            <a:r>
              <a:rPr lang="it-IT" sz="2400" dirty="0"/>
              <a:t>».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Norme per la </a:t>
            </a:r>
            <a:r>
              <a:rPr lang="it-IT" sz="2400" b="1" dirty="0">
                <a:solidFill>
                  <a:srgbClr val="284E83"/>
                </a:solidFill>
              </a:rPr>
              <a:t>costruzione</a:t>
            </a:r>
            <a:r>
              <a:rPr lang="it-IT" sz="2400" dirty="0"/>
              <a:t> e la gestione delle strade.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Norme per i </a:t>
            </a:r>
            <a:r>
              <a:rPr lang="it-IT" sz="2400" b="1" dirty="0">
                <a:solidFill>
                  <a:srgbClr val="284E83"/>
                </a:solidFill>
              </a:rPr>
              <a:t>cantieri</a:t>
            </a:r>
            <a:r>
              <a:rPr lang="it-IT" sz="2400" dirty="0"/>
              <a:t> stradali.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Disposizioni per </a:t>
            </a:r>
            <a:r>
              <a:rPr lang="it-IT" sz="2400" b="1" dirty="0">
                <a:solidFill>
                  <a:srgbClr val="284E83"/>
                </a:solidFill>
              </a:rPr>
              <a:t>attraversamenti</a:t>
            </a:r>
            <a:r>
              <a:rPr lang="it-IT" sz="2400" dirty="0"/>
              <a:t> ed incroci.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Disposizioni </a:t>
            </a:r>
            <a:r>
              <a:rPr lang="it-IT" sz="2400" dirty="0" smtClean="0"/>
              <a:t>per la </a:t>
            </a:r>
            <a:r>
              <a:rPr lang="it-IT" sz="2400" b="1" dirty="0" smtClean="0">
                <a:solidFill>
                  <a:srgbClr val="284E83"/>
                </a:solidFill>
              </a:rPr>
              <a:t>pubblicità</a:t>
            </a:r>
            <a:r>
              <a:rPr lang="it-IT" sz="2400" dirty="0" smtClean="0"/>
              <a:t> </a:t>
            </a:r>
            <a:r>
              <a:rPr lang="it-IT" sz="2400" dirty="0"/>
              <a:t>a bordo strada.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Disposizioni per la </a:t>
            </a:r>
            <a:r>
              <a:rPr lang="it-IT" sz="2400" b="1" dirty="0">
                <a:solidFill>
                  <a:srgbClr val="284E83"/>
                </a:solidFill>
              </a:rPr>
              <a:t>segnaletica</a:t>
            </a:r>
            <a:r>
              <a:rPr lang="it-IT" sz="2400" dirty="0"/>
              <a:t> stradale.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Caratteristiche</a:t>
            </a:r>
            <a:r>
              <a:rPr lang="it-IT" sz="2400" dirty="0"/>
              <a:t> per i </a:t>
            </a:r>
            <a:r>
              <a:rPr lang="it-IT" sz="2400" b="1" dirty="0">
                <a:solidFill>
                  <a:srgbClr val="284E83"/>
                </a:solidFill>
              </a:rPr>
              <a:t>veicoli</a:t>
            </a:r>
            <a:r>
              <a:rPr lang="it-IT" sz="2400" dirty="0"/>
              <a:t> e rimorchi (massa, dimensioni).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Modalità per </a:t>
            </a:r>
            <a:r>
              <a:rPr lang="it-IT" sz="2400" b="1" dirty="0">
                <a:solidFill>
                  <a:srgbClr val="284E83"/>
                </a:solidFill>
              </a:rPr>
              <a:t>l’omologazione</a:t>
            </a:r>
            <a:r>
              <a:rPr lang="it-IT" sz="2400" dirty="0"/>
              <a:t> dei veicoli.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Limiti per la circolazione di </a:t>
            </a:r>
            <a:r>
              <a:rPr lang="it-IT" sz="2400" b="1" dirty="0">
                <a:solidFill>
                  <a:srgbClr val="284E83"/>
                </a:solidFill>
              </a:rPr>
              <a:t>macchine agricole</a:t>
            </a:r>
            <a:r>
              <a:rPr lang="it-IT" sz="24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Disposizioni per l’uso del </a:t>
            </a:r>
            <a:r>
              <a:rPr lang="it-IT" sz="2400" b="1" dirty="0">
                <a:solidFill>
                  <a:srgbClr val="284E83"/>
                </a:solidFill>
              </a:rPr>
              <a:t>cronotachigrafo</a:t>
            </a:r>
            <a:r>
              <a:rPr lang="it-IT" sz="24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Le </a:t>
            </a:r>
            <a:r>
              <a:rPr lang="it-IT" sz="2400" b="1" dirty="0">
                <a:solidFill>
                  <a:srgbClr val="284E83"/>
                </a:solidFill>
              </a:rPr>
              <a:t>sanzioni</a:t>
            </a:r>
            <a:r>
              <a:rPr lang="it-IT" sz="2400" dirty="0"/>
              <a:t> per le infrazioni al Codice della strada.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</a:rPr>
              <a:t>	E molto altro ancora …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373" y="1587499"/>
            <a:ext cx="1487327" cy="2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9" y="1845285"/>
            <a:ext cx="9032890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I REQUISITI LEGALI SPECIFICI PER I LUOGHI DI LAVORO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D.LGS. 81/2008 e </a:t>
            </a:r>
            <a:r>
              <a:rPr lang="it-IT" sz="2800" dirty="0" err="1"/>
              <a:t>s.m.i.</a:t>
            </a:r>
            <a:r>
              <a:rPr lang="it-IT" sz="2800" dirty="0"/>
              <a:t> – Testo Unico sulla Sicurezza e Salute nei Luoghi di Lavoro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646510"/>
            <a:ext cx="11111436" cy="4639990"/>
          </a:xfrm>
        </p:spPr>
        <p:txBody>
          <a:bodyPr/>
          <a:lstStyle/>
          <a:p>
            <a:r>
              <a:rPr lang="it-IT" sz="2400" dirty="0"/>
              <a:t>Il </a:t>
            </a:r>
            <a:r>
              <a:rPr lang="it-IT" sz="2400" b="1" dirty="0" err="1">
                <a:solidFill>
                  <a:srgbClr val="284E83"/>
                </a:solidFill>
              </a:rPr>
              <a:t>D.Lgs.81</a:t>
            </a:r>
            <a:r>
              <a:rPr lang="it-IT" sz="2400" b="1" dirty="0">
                <a:solidFill>
                  <a:srgbClr val="284E83"/>
                </a:solidFill>
              </a:rPr>
              <a:t>/2008</a:t>
            </a:r>
            <a:r>
              <a:rPr lang="it-IT" sz="2400" dirty="0"/>
              <a:t> e </a:t>
            </a:r>
            <a:r>
              <a:rPr lang="it-IT" sz="2400" dirty="0" err="1"/>
              <a:t>s.m.i.</a:t>
            </a:r>
            <a:r>
              <a:rPr lang="it-IT" sz="2400" dirty="0"/>
              <a:t>, prevede misure di prevenzione e protezione da adottare per quello che riguarda la sicurezza stradale. Tali misure vedono come </a:t>
            </a:r>
            <a:r>
              <a:rPr lang="it-IT" sz="2400" b="1" dirty="0">
                <a:solidFill>
                  <a:srgbClr val="284E83"/>
                </a:solidFill>
              </a:rPr>
              <a:t>destinatari</a:t>
            </a:r>
            <a:r>
              <a:rPr lang="it-IT" sz="24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600" dirty="0"/>
              <a:t>Datore di </a:t>
            </a:r>
            <a:r>
              <a:rPr lang="it-IT" sz="2600" dirty="0" smtClean="0"/>
              <a:t>Lavoro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600" dirty="0" smtClean="0"/>
              <a:t>RSPP</a:t>
            </a:r>
            <a:endParaRPr lang="it-IT" sz="2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600" dirty="0"/>
              <a:t>Dirigenti e Preposti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600" dirty="0" smtClean="0"/>
              <a:t>Lavoratori e RLS</a:t>
            </a:r>
            <a:endParaRPr lang="it-IT" sz="2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600" dirty="0"/>
              <a:t>Medico Competente</a:t>
            </a:r>
          </a:p>
          <a:p>
            <a:pPr>
              <a:lnSpc>
                <a:spcPct val="100000"/>
              </a:lnSpc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550" y="2775968"/>
            <a:ext cx="3000150" cy="30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1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251514"/>
            <a:ext cx="9795627" cy="694416"/>
          </a:xfrm>
        </p:spPr>
        <p:txBody>
          <a:bodyPr/>
          <a:lstStyle/>
          <a:p>
            <a:r>
              <a:rPr lang="it-IT" sz="2800" dirty="0"/>
              <a:t>GESTIONE DEI RISCHI STRADALI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5" y="1100410"/>
            <a:ext cx="7268404" cy="23359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b="1" dirty="0"/>
              <a:t>Obiettivi formativi</a:t>
            </a:r>
            <a:r>
              <a:rPr lang="it-IT" sz="2400" dirty="0"/>
              <a:t>.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Con i contenuti di seguito </a:t>
            </a:r>
            <a:r>
              <a:rPr lang="it-IT" sz="2400" dirty="0" smtClean="0"/>
              <a:t>esposti, </a:t>
            </a:r>
            <a:r>
              <a:rPr lang="it-IT" sz="2400" dirty="0"/>
              <a:t>si </a:t>
            </a:r>
            <a:r>
              <a:rPr lang="it-IT" sz="2400" dirty="0" smtClean="0"/>
              <a:t>mira </a:t>
            </a:r>
            <a:r>
              <a:rPr lang="it-IT" sz="2400" dirty="0"/>
              <a:t>a fornire </a:t>
            </a:r>
            <a:r>
              <a:rPr lang="it-IT" sz="2400" b="1" dirty="0">
                <a:solidFill>
                  <a:srgbClr val="284E83"/>
                </a:solidFill>
              </a:rPr>
              <a:t>conoscenze basilari e informazioni di supporto </a:t>
            </a:r>
            <a:r>
              <a:rPr lang="it-IT" sz="2400" dirty="0"/>
              <a:t>in materia di </a:t>
            </a:r>
            <a:r>
              <a:rPr lang="it-IT" sz="2400" b="1" dirty="0">
                <a:solidFill>
                  <a:srgbClr val="284E83"/>
                </a:solidFill>
              </a:rPr>
              <a:t>gestione dei rischi stradali </a:t>
            </a:r>
            <a:r>
              <a:rPr lang="it-IT" sz="2400" dirty="0"/>
              <a:t>secondo l’approccio proprio della </a:t>
            </a:r>
            <a:r>
              <a:rPr lang="it-IT" sz="2400" b="1" dirty="0">
                <a:solidFill>
                  <a:srgbClr val="284E83"/>
                </a:solidFill>
              </a:rPr>
              <a:t>norma ISO 39001.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34156" y="3708911"/>
            <a:ext cx="114148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400" dirty="0" smtClean="0">
                <a:latin typeface="Verdana" charset="0"/>
                <a:ea typeface="Verdana" charset="0"/>
                <a:cs typeface="Verdana" charset="0"/>
              </a:rPr>
              <a:t>Proprio per la ragione che è la stessa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norma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ISO 39001 </a:t>
            </a:r>
            <a:r>
              <a:rPr lang="it-IT" sz="2400" dirty="0" smtClean="0">
                <a:latin typeface="Verdana" charset="0"/>
                <a:ea typeface="Verdana" charset="0"/>
                <a:cs typeface="Verdana" charset="0"/>
              </a:rPr>
              <a:t>a richiedere la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definizione del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contesto dell’organizzazione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e la determinazione dei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requisiti legali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collegati con il sistema di </a:t>
            </a:r>
            <a:r>
              <a:rPr lang="it-IT" sz="2400" dirty="0" smtClean="0">
                <a:latin typeface="Verdana" charset="0"/>
                <a:ea typeface="Verdana" charset="0"/>
                <a:cs typeface="Verdana" charset="0"/>
              </a:rPr>
              <a:t>gestione, viene presentato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in apertura il quadro dei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dati sugli incidenti stradali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e, subito dopo, il riepilogo delle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prescrizioni legali vigenti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sul territorio italiano.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104AB68D-8DA9-4248-8902-99C9E7319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669" y="1282351"/>
            <a:ext cx="3743899" cy="21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Art.15</a:t>
            </a:r>
            <a:r>
              <a:rPr lang="it-IT" sz="2800" dirty="0"/>
              <a:t> </a:t>
            </a:r>
            <a:r>
              <a:rPr lang="it-IT" sz="2800" dirty="0" err="1"/>
              <a:t>D.Lgs.81</a:t>
            </a:r>
            <a:r>
              <a:rPr lang="it-IT" sz="2800" dirty="0"/>
              <a:t>/2008 e </a:t>
            </a:r>
            <a:r>
              <a:rPr lang="it-IT" sz="2800" dirty="0" err="1"/>
              <a:t>s.m.i.</a:t>
            </a:r>
            <a:r>
              <a:rPr lang="it-IT" sz="2800" dirty="0"/>
              <a:t>- Misure generali di tutela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100410"/>
            <a:ext cx="11111436" cy="4639990"/>
          </a:xfrm>
        </p:spPr>
        <p:txBody>
          <a:bodyPr/>
          <a:lstStyle/>
          <a:p>
            <a:r>
              <a:rPr lang="it-IT" sz="2400" dirty="0" err="1"/>
              <a:t>Art.15</a:t>
            </a:r>
            <a:r>
              <a:rPr lang="it-IT" sz="2400" dirty="0"/>
              <a:t> </a:t>
            </a:r>
            <a:r>
              <a:rPr lang="it-IT" sz="2400" dirty="0" err="1"/>
              <a:t>D.Lgs.81</a:t>
            </a:r>
            <a:r>
              <a:rPr lang="it-IT" sz="2400" dirty="0"/>
              <a:t>/2008 </a:t>
            </a:r>
            <a:r>
              <a:rPr lang="it-IT" sz="2400" dirty="0" err="1"/>
              <a:t>s.m.i.</a:t>
            </a:r>
            <a:r>
              <a:rPr lang="it-IT" sz="2400" dirty="0"/>
              <a:t> – Le </a:t>
            </a:r>
            <a:r>
              <a:rPr lang="it-IT" sz="2400" b="1" dirty="0">
                <a:solidFill>
                  <a:srgbClr val="284E83"/>
                </a:solidFill>
              </a:rPr>
              <a:t>misure generali </a:t>
            </a:r>
            <a:r>
              <a:rPr lang="it-IT" sz="2400" dirty="0"/>
              <a:t>di tutela della salute e della sicurezza dei lavoratori nei luoghi di lavoro riconducibili alla sicurezza stradale sono: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La </a:t>
            </a:r>
            <a:r>
              <a:rPr lang="it-IT" sz="2400" b="1" dirty="0">
                <a:solidFill>
                  <a:srgbClr val="284E83"/>
                </a:solidFill>
              </a:rPr>
              <a:t>valutazione di tutti i rischi </a:t>
            </a:r>
            <a:r>
              <a:rPr lang="it-IT" sz="2400" dirty="0"/>
              <a:t>per la salute e la sicurezza (compreso il rischio stradale, derivante dall’uso dei mezzi aziendali, ma anche considerando gli infortuni in itinere);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Programmare</a:t>
            </a:r>
            <a:r>
              <a:rPr lang="it-IT" sz="2400" dirty="0"/>
              <a:t> e adottare una prevenzione mirata;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Eliminare</a:t>
            </a:r>
            <a:r>
              <a:rPr lang="it-IT" sz="2400" dirty="0"/>
              <a:t> i rischi e, ove ciò non sia possibile, </a:t>
            </a:r>
            <a:r>
              <a:rPr lang="it-IT" sz="2400" b="1" dirty="0">
                <a:solidFill>
                  <a:srgbClr val="284E83"/>
                </a:solidFill>
              </a:rPr>
              <a:t>ridurli</a:t>
            </a:r>
            <a:r>
              <a:rPr lang="it-IT" sz="2400" dirty="0"/>
              <a:t> al minimo;</a:t>
            </a:r>
          </a:p>
          <a:p>
            <a:r>
              <a:rPr lang="it-IT" sz="2400" dirty="0"/>
              <a:t> </a:t>
            </a:r>
          </a:p>
          <a:p>
            <a:pPr>
              <a:lnSpc>
                <a:spcPct val="100000"/>
              </a:lnSpc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Art.15</a:t>
            </a:r>
            <a:r>
              <a:rPr lang="it-IT" sz="2800" dirty="0"/>
              <a:t> </a:t>
            </a:r>
            <a:r>
              <a:rPr lang="it-IT" sz="2800" dirty="0" err="1"/>
              <a:t>D.Lgs.81</a:t>
            </a:r>
            <a:r>
              <a:rPr lang="it-IT" sz="2800" dirty="0"/>
              <a:t>/2008 e </a:t>
            </a:r>
            <a:r>
              <a:rPr lang="it-IT" sz="2800" dirty="0" err="1"/>
              <a:t>s.m.i.</a:t>
            </a:r>
            <a:r>
              <a:rPr lang="it-IT" sz="2800" dirty="0"/>
              <a:t>- Misure generali di tutela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163910"/>
            <a:ext cx="11111436" cy="46399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Il rispetto dei principi di </a:t>
            </a:r>
            <a:r>
              <a:rPr lang="it-IT" sz="2400" b="1" dirty="0" err="1">
                <a:solidFill>
                  <a:srgbClr val="284E83"/>
                </a:solidFill>
              </a:rPr>
              <a:t>ergonomicità</a:t>
            </a:r>
            <a:r>
              <a:rPr lang="it-IT" sz="2400" dirty="0"/>
              <a:t> dell’organizzazione del lavoro, nella concezione dei posti di lavoro, nella scelta delle attrezzature;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Il </a:t>
            </a:r>
            <a:r>
              <a:rPr lang="it-IT" sz="2400" b="1" dirty="0">
                <a:solidFill>
                  <a:srgbClr val="284E83"/>
                </a:solidFill>
              </a:rPr>
              <a:t>controllo sanitario </a:t>
            </a:r>
            <a:r>
              <a:rPr lang="it-IT" sz="2400" dirty="0"/>
              <a:t>dei lavoratori;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L’</a:t>
            </a:r>
            <a:r>
              <a:rPr lang="it-IT" sz="2400" b="1" dirty="0">
                <a:solidFill>
                  <a:srgbClr val="284E83"/>
                </a:solidFill>
              </a:rPr>
              <a:t>allontanamento del lavoratore </a:t>
            </a:r>
            <a:r>
              <a:rPr lang="it-IT" sz="2400" dirty="0"/>
              <a:t>dall’esposizione al rischio per motivi sanitari inerenti la sua persona e l’adibizione ove possibile ad altra mansione;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Art.15</a:t>
            </a:r>
            <a:r>
              <a:rPr lang="it-IT" sz="2800" dirty="0"/>
              <a:t> </a:t>
            </a:r>
            <a:r>
              <a:rPr lang="it-IT" sz="2800" dirty="0" err="1"/>
              <a:t>D.Lgs.81</a:t>
            </a:r>
            <a:r>
              <a:rPr lang="it-IT" sz="2800" dirty="0"/>
              <a:t>/2008 e </a:t>
            </a:r>
            <a:r>
              <a:rPr lang="it-IT" sz="2800" dirty="0" err="1"/>
              <a:t>s.m.i.</a:t>
            </a:r>
            <a:r>
              <a:rPr lang="it-IT" sz="2800" dirty="0"/>
              <a:t>- Misure generali di tutela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100410"/>
            <a:ext cx="11111436" cy="46399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Informazione</a:t>
            </a:r>
            <a:r>
              <a:rPr lang="it-IT" sz="2400" dirty="0"/>
              <a:t> e </a:t>
            </a:r>
            <a:r>
              <a:rPr lang="it-IT" sz="2400" b="1" dirty="0">
                <a:solidFill>
                  <a:srgbClr val="284E83"/>
                </a:solidFill>
              </a:rPr>
              <a:t>Formazione</a:t>
            </a:r>
            <a:r>
              <a:rPr lang="it-IT" sz="2400" dirty="0"/>
              <a:t> adeguata per i lavoratori, e per tutte le figure aziendali (</a:t>
            </a:r>
            <a:r>
              <a:rPr lang="it-IT" sz="2400" dirty="0" smtClean="0"/>
              <a:t>DL</a:t>
            </a:r>
            <a:r>
              <a:rPr lang="it-IT" sz="2400" dirty="0"/>
              <a:t>, RSPP, DIRIGENTI, PREPOSTI, RLS, ADD.EMERGENZE);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Istruzioni</a:t>
            </a:r>
            <a:r>
              <a:rPr lang="it-IT" sz="2400" dirty="0"/>
              <a:t> adeguate ai lavoratori;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Partecipazione e </a:t>
            </a:r>
            <a:r>
              <a:rPr lang="it-IT" sz="2400" b="1" dirty="0">
                <a:solidFill>
                  <a:srgbClr val="284E83"/>
                </a:solidFill>
              </a:rPr>
              <a:t>consultazione</a:t>
            </a:r>
            <a:r>
              <a:rPr lang="it-IT" sz="2400" dirty="0"/>
              <a:t> dei lavoratori e dei </a:t>
            </a:r>
            <a:r>
              <a:rPr lang="it-IT" sz="2400" dirty="0" err="1"/>
              <a:t>RLS</a:t>
            </a:r>
            <a:r>
              <a:rPr lang="it-IT" sz="24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La programmazione di misure per garantire un </a:t>
            </a:r>
            <a:r>
              <a:rPr lang="it-IT" sz="2400" b="1" dirty="0">
                <a:solidFill>
                  <a:srgbClr val="284E83"/>
                </a:solidFill>
              </a:rPr>
              <a:t>miglioramento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284E83"/>
                </a:solidFill>
              </a:rPr>
              <a:t>nel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284E83"/>
                </a:solidFill>
              </a:rPr>
              <a:t>tempo</a:t>
            </a:r>
            <a:r>
              <a:rPr lang="it-IT" sz="2400" dirty="0"/>
              <a:t> dei livelli di sicurezza, anche attraverso l’adozione di codici di condotta e di buone prassi;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>
              <a:lnSpc>
                <a:spcPct val="100000"/>
              </a:lnSpc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Art.15</a:t>
            </a:r>
            <a:r>
              <a:rPr lang="it-IT" sz="2800" dirty="0"/>
              <a:t> </a:t>
            </a:r>
            <a:r>
              <a:rPr lang="it-IT" sz="2800" dirty="0" err="1"/>
              <a:t>D.Lgs.81</a:t>
            </a:r>
            <a:r>
              <a:rPr lang="it-IT" sz="2800" dirty="0"/>
              <a:t>/2008 e </a:t>
            </a:r>
            <a:r>
              <a:rPr lang="it-IT" sz="2800" dirty="0" err="1"/>
              <a:t>s.m.i.</a:t>
            </a:r>
            <a:r>
              <a:rPr lang="it-IT" sz="2800" dirty="0"/>
              <a:t>- Misure generali di tutela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202010"/>
            <a:ext cx="6691800" cy="46399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L’organizzazione e l’adozione di </a:t>
            </a:r>
            <a:r>
              <a:rPr lang="it-IT" sz="2400" b="1" dirty="0">
                <a:solidFill>
                  <a:srgbClr val="284E83"/>
                </a:solidFill>
              </a:rPr>
              <a:t>misure di emergenza </a:t>
            </a:r>
            <a:r>
              <a:rPr lang="it-IT" sz="2400" dirty="0"/>
              <a:t>da attuare in caso di primo soccorso, di lotta antincendio, di evacuazione e di pericolo grave ed immediato;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L’uso di </a:t>
            </a:r>
            <a:r>
              <a:rPr lang="it-IT" sz="2400" b="1" dirty="0">
                <a:solidFill>
                  <a:srgbClr val="284E83"/>
                </a:solidFill>
              </a:rPr>
              <a:t>segnali</a:t>
            </a:r>
            <a:r>
              <a:rPr lang="it-IT" sz="2400" dirty="0"/>
              <a:t> di sicurezza e di avvertimento;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La regolare </a:t>
            </a:r>
            <a:r>
              <a:rPr lang="it-IT" sz="2400" b="1" dirty="0">
                <a:solidFill>
                  <a:srgbClr val="284E83"/>
                </a:solidFill>
              </a:rPr>
              <a:t>manutenzione</a:t>
            </a:r>
            <a:r>
              <a:rPr lang="it-IT" sz="2400" dirty="0"/>
              <a:t> delle attrezzature di lavoro. 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  <a:p>
            <a:pPr>
              <a:lnSpc>
                <a:spcPct val="100000"/>
              </a:lnSpc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64" y="1405210"/>
            <a:ext cx="4421746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Art.18</a:t>
            </a:r>
            <a:r>
              <a:rPr lang="it-IT" sz="2800" dirty="0"/>
              <a:t> – Obblighi del Datore di Lavoro e del Dirigente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24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18565" y="2406072"/>
            <a:ext cx="8659215" cy="3200400"/>
          </a:xfrm>
        </p:spPr>
        <p:txBody>
          <a:bodyPr/>
          <a:lstStyle/>
          <a:p>
            <a:pPr marL="800100" lvl="1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Attivare la </a:t>
            </a:r>
            <a:r>
              <a:rPr lang="it-IT" sz="2400" b="1" dirty="0">
                <a:solidFill>
                  <a:srgbClr val="284E83"/>
                </a:solidFill>
              </a:rPr>
              <a:t>Sorveglianza Sanitaria </a:t>
            </a:r>
            <a:r>
              <a:rPr lang="it-IT" sz="2400" dirty="0">
                <a:solidFill>
                  <a:schemeClr val="tx1"/>
                </a:solidFill>
              </a:rPr>
              <a:t>(</a:t>
            </a:r>
            <a:r>
              <a:rPr lang="it-IT" sz="2400" dirty="0" smtClean="0">
                <a:solidFill>
                  <a:schemeClr val="tx1"/>
                </a:solidFill>
              </a:rPr>
              <a:t>sorveglianza </a:t>
            </a:r>
            <a:r>
              <a:rPr lang="it-IT" sz="2400" dirty="0">
                <a:solidFill>
                  <a:schemeClr val="tx1"/>
                </a:solidFill>
              </a:rPr>
              <a:t>per autisti professionali es. alcool e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drugs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smtClean="0">
                <a:solidFill>
                  <a:schemeClr val="tx1"/>
                </a:solidFill>
              </a:rPr>
              <a:t>test);</a:t>
            </a:r>
            <a:endParaRPr lang="it-IT" sz="2400" dirty="0">
              <a:solidFill>
                <a:schemeClr val="tx1"/>
              </a:solidFill>
            </a:endParaRPr>
          </a:p>
          <a:p>
            <a:pPr marL="800100" lvl="1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Assegnare i </a:t>
            </a:r>
            <a:r>
              <a:rPr lang="it-IT" sz="2400" b="1" dirty="0">
                <a:solidFill>
                  <a:srgbClr val="284E83"/>
                </a:solidFill>
              </a:rPr>
              <a:t>compiti</a:t>
            </a:r>
            <a:r>
              <a:rPr lang="it-IT" sz="2400" dirty="0">
                <a:solidFill>
                  <a:schemeClr val="tx1"/>
                </a:solidFill>
              </a:rPr>
              <a:t> ai lavoratori, in base alle </a:t>
            </a:r>
            <a:r>
              <a:rPr lang="it-IT" sz="2400" b="1" dirty="0">
                <a:solidFill>
                  <a:srgbClr val="284E83"/>
                </a:solidFill>
              </a:rPr>
              <a:t>capacità</a:t>
            </a:r>
            <a:r>
              <a:rPr lang="it-IT" sz="2400" dirty="0">
                <a:solidFill>
                  <a:schemeClr val="tx1"/>
                </a:solidFill>
              </a:rPr>
              <a:t> e condizioni degli stessi;</a:t>
            </a:r>
          </a:p>
          <a:p>
            <a:pPr marL="800100" lvl="1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Fornire ai lavoratori i necessari e idonei </a:t>
            </a:r>
            <a:r>
              <a:rPr lang="it-IT" sz="2400" b="1" dirty="0">
                <a:solidFill>
                  <a:srgbClr val="284E83"/>
                </a:solidFill>
              </a:rPr>
              <a:t>DPI</a:t>
            </a:r>
            <a:r>
              <a:rPr lang="it-IT" sz="2400" dirty="0">
                <a:solidFill>
                  <a:schemeClr val="tx1"/>
                </a:solidFill>
              </a:rPr>
              <a:t>;</a:t>
            </a:r>
          </a:p>
          <a:p>
            <a:pPr marL="800100" lvl="1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Richiedere l’osservanza ai lavoratori delle </a:t>
            </a:r>
            <a:r>
              <a:rPr lang="it-IT" sz="2400" b="1" dirty="0">
                <a:solidFill>
                  <a:srgbClr val="284E83"/>
                </a:solidFill>
              </a:rPr>
              <a:t>disposizioni aziendali </a:t>
            </a: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>
                <a:solidFill>
                  <a:schemeClr val="tx1"/>
                </a:solidFill>
              </a:rPr>
              <a:t>regole di condotta, procedure e altro) in materia di sicurezza.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  <a:p>
            <a:pPr>
              <a:lnSpc>
                <a:spcPct val="100000"/>
              </a:lnSpc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784" y="3514240"/>
            <a:ext cx="2618775" cy="215753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70876" y="862272"/>
            <a:ext cx="10743223" cy="157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4000"/>
              </a:lnSpc>
              <a:spcBef>
                <a:spcPts val="1000"/>
              </a:spcBef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L’Art.18 del D.Lgs.81/2008, definisce gli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obblighi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per il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Datore di Lavoro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 per i Dirigenti. Per quanto riguarda la sicurezza stradale si evidenziano i seguenti punti:</a:t>
            </a:r>
          </a:p>
        </p:txBody>
      </p:sp>
    </p:spTree>
    <p:extLst>
      <p:ext uri="{BB962C8B-B14F-4D97-AF65-F5344CB8AC3E}">
        <p14:creationId xmlns:p14="http://schemas.microsoft.com/office/powerpoint/2010/main" val="400768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Art.33 - Compiti del RSPP e del Servizio di Prevenzione e Protezione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25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960709"/>
            <a:ext cx="11111436" cy="5291695"/>
          </a:xfrm>
        </p:spPr>
        <p:txBody>
          <a:bodyPr/>
          <a:lstStyle/>
          <a:p>
            <a:endParaRPr lang="it-IT" sz="2400" dirty="0" smtClean="0"/>
          </a:p>
          <a:p>
            <a:r>
              <a:rPr lang="it-IT" sz="2400" dirty="0" smtClean="0"/>
              <a:t>Il </a:t>
            </a:r>
            <a:r>
              <a:rPr lang="it-IT" sz="2400" dirty="0"/>
              <a:t>RSPP è nominato in ogni azienda e coordina l’attività del </a:t>
            </a:r>
            <a:r>
              <a:rPr lang="it-IT" sz="2400" b="1" dirty="0">
                <a:solidFill>
                  <a:srgbClr val="284E83"/>
                </a:solidFill>
              </a:rPr>
              <a:t>Servizio di Prevenzione e Protezione </a:t>
            </a:r>
            <a:r>
              <a:rPr lang="it-IT" sz="2400" dirty="0"/>
              <a:t>(SPP). In particolare</a:t>
            </a:r>
            <a:r>
              <a:rPr lang="it-IT" sz="2400" dirty="0" smtClean="0"/>
              <a:t>:</a:t>
            </a:r>
          </a:p>
          <a:p>
            <a:endParaRPr lang="it-IT" sz="1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Valuta</a:t>
            </a:r>
            <a:r>
              <a:rPr lang="it-IT" sz="2400" dirty="0">
                <a:solidFill>
                  <a:schemeClr val="tx1"/>
                </a:solidFill>
              </a:rPr>
              <a:t> i rischi (anche legati alla sicurezza stradale) e individua le misure di sicurezza da adottare.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Elabora le </a:t>
            </a:r>
            <a:r>
              <a:rPr lang="it-IT" sz="2400" b="1" dirty="0">
                <a:solidFill>
                  <a:srgbClr val="284E83"/>
                </a:solidFill>
              </a:rPr>
              <a:t>misure</a:t>
            </a:r>
            <a:r>
              <a:rPr lang="it-IT" sz="2400" dirty="0">
                <a:solidFill>
                  <a:schemeClr val="tx1"/>
                </a:solidFill>
              </a:rPr>
              <a:t> preventive e protettive.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Elabora </a:t>
            </a:r>
            <a:r>
              <a:rPr lang="it-IT" sz="2400" b="1" dirty="0">
                <a:solidFill>
                  <a:srgbClr val="284E83"/>
                </a:solidFill>
              </a:rPr>
              <a:t>procedure</a:t>
            </a:r>
            <a:r>
              <a:rPr lang="it-IT" sz="2400" dirty="0">
                <a:solidFill>
                  <a:schemeClr val="tx1"/>
                </a:solidFill>
              </a:rPr>
              <a:t> di sicurezza relative all’uso di mezzi di trasporto.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Propone </a:t>
            </a:r>
            <a:r>
              <a:rPr lang="it-IT" sz="2400" b="1" dirty="0">
                <a:solidFill>
                  <a:srgbClr val="284E83"/>
                </a:solidFill>
              </a:rPr>
              <a:t>programmi</a:t>
            </a:r>
            <a:r>
              <a:rPr lang="it-IT" sz="2400" dirty="0">
                <a:solidFill>
                  <a:schemeClr val="tx1"/>
                </a:solidFill>
              </a:rPr>
              <a:t> di informazione e formazione per i lavoratori (anche per il rischio stradale).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Partecipa alle </a:t>
            </a:r>
            <a:r>
              <a:rPr lang="it-IT" sz="2400" b="1" dirty="0">
                <a:solidFill>
                  <a:srgbClr val="284E83"/>
                </a:solidFill>
              </a:rPr>
              <a:t>consultazioni</a:t>
            </a:r>
            <a:r>
              <a:rPr lang="it-IT" sz="2400" dirty="0">
                <a:solidFill>
                  <a:schemeClr val="tx1"/>
                </a:solidFill>
              </a:rPr>
              <a:t> aziendali (Riunione Periodica).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  <a:p>
            <a:pPr>
              <a:lnSpc>
                <a:spcPct val="100000"/>
              </a:lnSpc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Art.19 D.Lgs.81/2008 e </a:t>
            </a:r>
            <a:r>
              <a:rPr lang="it-IT" sz="2800" dirty="0" err="1"/>
              <a:t>s.m.i.</a:t>
            </a:r>
            <a:r>
              <a:rPr lang="it-IT" sz="2800" dirty="0"/>
              <a:t> – Obblighi del Preposto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26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r>
              <a:rPr lang="it-IT" sz="2400" dirty="0"/>
              <a:t>Il </a:t>
            </a:r>
            <a:r>
              <a:rPr lang="it-IT" sz="2600" b="1" dirty="0">
                <a:solidFill>
                  <a:srgbClr val="284E83"/>
                </a:solidFill>
              </a:rPr>
              <a:t>Preposto</a:t>
            </a:r>
            <a:r>
              <a:rPr lang="it-IT" sz="2400" dirty="0"/>
              <a:t>, ove presente, deve: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</a:rPr>
              <a:t>Sovraintendere</a:t>
            </a:r>
            <a:r>
              <a:rPr lang="it-IT" sz="2400" dirty="0"/>
              <a:t> e </a:t>
            </a:r>
            <a:r>
              <a:rPr lang="it-IT" sz="2600" b="1" dirty="0">
                <a:solidFill>
                  <a:srgbClr val="284E83"/>
                </a:solidFill>
              </a:rPr>
              <a:t>vigilare</a:t>
            </a:r>
            <a:r>
              <a:rPr lang="it-IT" sz="2400" dirty="0"/>
              <a:t> sull’osservanza da parte dei singoli lavoratori dei loro obblighi di legge, nonché delle disposizioni aziendali previste per garantire la sicurezza stradale.</a:t>
            </a:r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242" y="3164243"/>
            <a:ext cx="3275695" cy="299598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37184" y="3153890"/>
            <a:ext cx="7494687" cy="3102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34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Segnalare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tempestivamente al Datore di Lavoro / Dirigente, sia le deficienze dei mezzi e dei dispositivi di protezione, sia ogni altra condizione di pericolo che si verifichi durante il lavoro, delle quali venga a conoscenza. </a:t>
            </a:r>
          </a:p>
        </p:txBody>
      </p:sp>
    </p:spTree>
    <p:extLst>
      <p:ext uri="{BB962C8B-B14F-4D97-AF65-F5344CB8AC3E}">
        <p14:creationId xmlns:p14="http://schemas.microsoft.com/office/powerpoint/2010/main" val="5751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Art.20</a:t>
            </a:r>
            <a:r>
              <a:rPr lang="it-IT" sz="2800" dirty="0"/>
              <a:t> </a:t>
            </a:r>
            <a:r>
              <a:rPr lang="it-IT" sz="2800" dirty="0" err="1"/>
              <a:t>D.Lgs.81</a:t>
            </a:r>
            <a:r>
              <a:rPr lang="it-IT" sz="2800" dirty="0"/>
              <a:t>/2008 e </a:t>
            </a:r>
            <a:r>
              <a:rPr lang="it-IT" sz="2800" dirty="0" err="1"/>
              <a:t>s.m.i.</a:t>
            </a:r>
            <a:r>
              <a:rPr lang="it-IT" sz="2800" dirty="0"/>
              <a:t> – Obblighi dei lavoratori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r>
              <a:rPr lang="it-IT" sz="2400" dirty="0"/>
              <a:t>Anche i </a:t>
            </a:r>
            <a:r>
              <a:rPr lang="it-IT" sz="2600" b="1" dirty="0">
                <a:solidFill>
                  <a:srgbClr val="284E83"/>
                </a:solidFill>
              </a:rPr>
              <a:t>lavoratori</a:t>
            </a:r>
            <a:r>
              <a:rPr lang="it-IT" sz="2400" dirty="0"/>
              <a:t> hanno precisi obblighi per la sicurezza stradale: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</a:rPr>
              <a:t>Utilizzare correttamente </a:t>
            </a:r>
            <a:r>
              <a:rPr lang="it-IT" sz="2400" dirty="0"/>
              <a:t>i mezzi assegnati;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</a:rPr>
              <a:t>Segnalare</a:t>
            </a:r>
            <a:r>
              <a:rPr lang="it-IT" sz="2400" dirty="0"/>
              <a:t> le deficienze dei mezzi e eventuali condizioni di pericolo;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</a:rPr>
              <a:t>Non alterare </a:t>
            </a:r>
            <a:r>
              <a:rPr lang="it-IT" sz="2400" dirty="0"/>
              <a:t>i dispositivi di sicurezza, segnalazione o di controllo;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</a:rPr>
              <a:t>Non compiere </a:t>
            </a:r>
            <a:r>
              <a:rPr lang="it-IT" sz="2400" dirty="0"/>
              <a:t>operazioni o manovre che possano compromettere la sicurezza propria o di altri lavoratori</a:t>
            </a:r>
            <a:r>
              <a:rPr lang="it-IT" sz="24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</a:rPr>
              <a:t>Rispettare</a:t>
            </a:r>
            <a:r>
              <a:rPr lang="it-IT" sz="2400" dirty="0" smtClean="0"/>
              <a:t> le procedure;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</a:rPr>
              <a:t>Partecipare</a:t>
            </a:r>
            <a:r>
              <a:rPr lang="it-IT" sz="2400" dirty="0"/>
              <a:t> alla formazione;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284E83"/>
                </a:solidFill>
              </a:rPr>
              <a:t>Sottoporsi</a:t>
            </a:r>
            <a:r>
              <a:rPr lang="it-IT" sz="2600" dirty="0"/>
              <a:t> </a:t>
            </a:r>
            <a:r>
              <a:rPr lang="it-IT" sz="2400" dirty="0">
                <a:solidFill>
                  <a:schemeClr val="tx1"/>
                </a:solidFill>
              </a:rPr>
              <a:t>ai controlli sanitari</a:t>
            </a:r>
            <a:r>
              <a:rPr lang="it-IT" sz="2600" dirty="0"/>
              <a:t>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901" y="4572385"/>
            <a:ext cx="4651262" cy="15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Art.25</a:t>
            </a:r>
            <a:r>
              <a:rPr lang="it-IT" sz="2800" dirty="0"/>
              <a:t> </a:t>
            </a:r>
            <a:r>
              <a:rPr lang="it-IT" sz="2800" dirty="0" err="1"/>
              <a:t>D.Lgs.81</a:t>
            </a:r>
            <a:r>
              <a:rPr lang="it-IT" sz="2800" dirty="0"/>
              <a:t>/2008 – Obblighi del Medico Competente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1566590"/>
          </a:xfrm>
        </p:spPr>
        <p:txBody>
          <a:bodyPr/>
          <a:lstStyle/>
          <a:p>
            <a:r>
              <a:rPr lang="it-IT" sz="2400" dirty="0"/>
              <a:t>Il </a:t>
            </a:r>
            <a:r>
              <a:rPr lang="it-IT" sz="2600" b="1" dirty="0">
                <a:solidFill>
                  <a:srgbClr val="284E83"/>
                </a:solidFill>
              </a:rPr>
              <a:t>Medico Competente</a:t>
            </a:r>
            <a:r>
              <a:rPr lang="it-IT" sz="2400" dirty="0"/>
              <a:t>, su incarico del Datore di Lavoro, </a:t>
            </a:r>
            <a:r>
              <a:rPr lang="it-IT" sz="2400" dirty="0" smtClean="0"/>
              <a:t>relativamente </a:t>
            </a:r>
            <a:r>
              <a:rPr lang="it-IT" sz="2400" dirty="0"/>
              <a:t>alla sicurezza stradale apporta il seguente contributo:</a:t>
            </a:r>
          </a:p>
          <a:p>
            <a:endParaRPr lang="it-IT" sz="12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859" y="4846326"/>
            <a:ext cx="2044700" cy="136649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58262" y="2330261"/>
            <a:ext cx="9930338" cy="390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Partecipa alla Valutazione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dei Rischi;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Sottopone i lavoratori ad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accertamenti specifici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;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Esamina patologie pregresse o uso di farmaci che possano avere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controindicazioni alla mansione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svolta;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Esprime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 giudizi di idoneità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dei lavoratori (autisti);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Informa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i lavoratori sugli esiti degli accertamenti effettuati; 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Comunica al SPP i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risultati complessivi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degli accertamenti effettuati.</a:t>
            </a:r>
          </a:p>
        </p:txBody>
      </p:sp>
    </p:spTree>
    <p:extLst>
      <p:ext uri="{BB962C8B-B14F-4D97-AF65-F5344CB8AC3E}">
        <p14:creationId xmlns:p14="http://schemas.microsoft.com/office/powerpoint/2010/main" val="25218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759351" y="2022266"/>
            <a:ext cx="9432649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DALLA VALUTAZIONE DEI RISCHI AI CONTROLLI OPERATIVI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251514"/>
            <a:ext cx="9795627" cy="694416"/>
          </a:xfrm>
        </p:spPr>
        <p:txBody>
          <a:bodyPr/>
          <a:lstStyle/>
          <a:p>
            <a:r>
              <a:rPr lang="it-IT" sz="2800" dirty="0"/>
              <a:t>GESTIONE DEI RISCHI </a:t>
            </a:r>
            <a:r>
              <a:rPr lang="it-IT" sz="2800" dirty="0" smtClean="0"/>
              <a:t>STRADALI</a:t>
            </a:r>
            <a:r>
              <a:rPr lang="it-IT" sz="2800" dirty="0">
                <a:solidFill>
                  <a:srgbClr val="FF0000"/>
                </a:solidFill>
              </a:rPr>
              <a:t/>
            </a:r>
            <a:br>
              <a:rPr lang="it-IT" sz="2800" dirty="0">
                <a:solidFill>
                  <a:srgbClr val="FF0000"/>
                </a:solidFill>
              </a:rPr>
            </a:b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5" y="862185"/>
            <a:ext cx="7268404" cy="23359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b="1" dirty="0"/>
              <a:t>Obiettivi formativi</a:t>
            </a:r>
            <a:r>
              <a:rPr lang="it-IT" sz="2400" dirty="0" smtClean="0"/>
              <a:t>. </a:t>
            </a:r>
            <a:endParaRPr lang="it-IT" sz="2400" dirty="0"/>
          </a:p>
          <a:p>
            <a:pPr>
              <a:lnSpc>
                <a:spcPct val="100000"/>
              </a:lnSpc>
            </a:pPr>
            <a:r>
              <a:rPr lang="it-IT" sz="2400" dirty="0"/>
              <a:t>L’altra finalità di queste presentazioni è di creare una solida </a:t>
            </a:r>
            <a:r>
              <a:rPr lang="it-IT" sz="2400" b="1" dirty="0">
                <a:solidFill>
                  <a:srgbClr val="284E83"/>
                </a:solidFill>
              </a:rPr>
              <a:t>consapevolezza</a:t>
            </a:r>
            <a:r>
              <a:rPr lang="it-IT" sz="2400" dirty="0">
                <a:solidFill>
                  <a:srgbClr val="284E83"/>
                </a:solidFill>
              </a:rPr>
              <a:t> </a:t>
            </a:r>
            <a:r>
              <a:rPr lang="it-IT" sz="2400" dirty="0"/>
              <a:t>(richiesta anch’essa dalla ISO 39001) sull’entità del fenomeno degli </a:t>
            </a:r>
            <a:r>
              <a:rPr lang="it-IT" sz="2400" b="1" dirty="0">
                <a:solidFill>
                  <a:srgbClr val="284E83"/>
                </a:solidFill>
              </a:rPr>
              <a:t>incidenti stradali </a:t>
            </a:r>
            <a:r>
              <a:rPr lang="it-IT" sz="2400" dirty="0"/>
              <a:t>ed il pesante tributo di </a:t>
            </a:r>
            <a:r>
              <a:rPr lang="it-IT" sz="2400" b="1" dirty="0">
                <a:solidFill>
                  <a:srgbClr val="284E83"/>
                </a:solidFill>
              </a:rPr>
              <a:t>feriti e vittime </a:t>
            </a:r>
            <a:r>
              <a:rPr lang="it-IT" sz="2400" dirty="0"/>
              <a:t>a livello mondiale</a:t>
            </a:r>
            <a:r>
              <a:rPr lang="it-IT" sz="2400" dirty="0" smtClean="0"/>
              <a:t>, </a:t>
            </a:r>
            <a:r>
              <a:rPr lang="it-IT" sz="2400" dirty="0"/>
              <a:t>europeo ed italiano.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668" y="1262262"/>
            <a:ext cx="3992891" cy="206389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04688" y="3540020"/>
            <a:ext cx="114148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Si </a:t>
            </a:r>
            <a:r>
              <a:rPr lang="it-IT" sz="2400" dirty="0" smtClean="0">
                <a:latin typeface="Verdana" charset="0"/>
                <a:ea typeface="Verdana" charset="0"/>
                <a:cs typeface="Verdana" charset="0"/>
              </a:rPr>
              <a:t>vuole, inoltre,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porre l’attenzione sulle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principali cause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che portano all’incidente in modo da fornire spunti sui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possibili interventi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di prevenzione, protezione, buone prassi ed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approcci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 di tipo sistemico, che possano essere convenientemente adottati dalle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aziende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, dai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lavoratori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 e anche da ogni </a:t>
            </a:r>
            <a:r>
              <a:rPr lang="it-IT" sz="2400" dirty="0" smtClean="0">
                <a:latin typeface="Verdana" charset="0"/>
                <a:ea typeface="Verdana" charset="0"/>
                <a:cs typeface="Verdana" charset="0"/>
              </a:rPr>
              <a:t>singolo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cittadino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 che utilizza le strutture viarie.</a:t>
            </a:r>
          </a:p>
        </p:txBody>
      </p:sp>
    </p:spTree>
    <p:extLst>
      <p:ext uri="{BB962C8B-B14F-4D97-AF65-F5344CB8AC3E}">
        <p14:creationId xmlns:p14="http://schemas.microsoft.com/office/powerpoint/2010/main" val="41680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Valutazione dei Rischi - Misure di Prevenzione e Protezione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30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87400"/>
            <a:ext cx="11111436" cy="5285230"/>
          </a:xfrm>
        </p:spPr>
        <p:txBody>
          <a:bodyPr/>
          <a:lstStyle/>
          <a:p>
            <a:r>
              <a:rPr lang="it-IT" sz="2400" dirty="0"/>
              <a:t>Nell’ottica della </a:t>
            </a:r>
            <a:r>
              <a:rPr lang="it-IT" sz="2600" b="1" dirty="0">
                <a:solidFill>
                  <a:srgbClr val="284E83"/>
                </a:solidFill>
              </a:rPr>
              <a:t>ISO 39001 </a:t>
            </a:r>
            <a:r>
              <a:rPr lang="it-IT" sz="2400" dirty="0"/>
              <a:t>i controlli operativi devono essere strettamente conseguenti, secondo un </a:t>
            </a:r>
            <a:r>
              <a:rPr lang="it-IT" sz="2600" b="1" dirty="0">
                <a:solidFill>
                  <a:srgbClr val="284E83"/>
                </a:solidFill>
              </a:rPr>
              <a:t>approccio per processi</a:t>
            </a:r>
            <a:r>
              <a:rPr lang="it-IT" sz="2400" dirty="0"/>
              <a:t>, con la pianificazione basata sulla determinazione di rischi e opportunità.</a:t>
            </a:r>
          </a:p>
          <a:p>
            <a:pPr>
              <a:spcBef>
                <a:spcPts val="0"/>
              </a:spcBef>
            </a:pPr>
            <a:r>
              <a:rPr lang="it-IT" sz="2400" dirty="0"/>
              <a:t>Gli incidenti stradali connessi con le condizioni lavorative possono essere ridotti con una specifica e accurata Valutazione </a:t>
            </a:r>
            <a:r>
              <a:rPr lang="it-IT" sz="2400" dirty="0" smtClean="0"/>
              <a:t>dei Rischi.</a:t>
            </a:r>
          </a:p>
          <a:p>
            <a:pPr>
              <a:spcBef>
                <a:spcPts val="0"/>
              </a:spcBef>
            </a:pPr>
            <a:endParaRPr lang="it-IT" sz="2400" dirty="0"/>
          </a:p>
          <a:p>
            <a:pPr>
              <a:spcBef>
                <a:spcPts val="0"/>
              </a:spcBef>
            </a:pPr>
            <a:r>
              <a:rPr lang="it-IT" sz="2600" b="1" dirty="0">
                <a:solidFill>
                  <a:srgbClr val="284E83"/>
                </a:solidFill>
              </a:rPr>
              <a:t>RISCHIO = PROBABILITA’ x </a:t>
            </a:r>
            <a:r>
              <a:rPr lang="it-IT" sz="2600" b="1" dirty="0" smtClean="0">
                <a:solidFill>
                  <a:srgbClr val="284E83"/>
                </a:solidFill>
              </a:rPr>
              <a:t>DANNO</a:t>
            </a:r>
          </a:p>
          <a:p>
            <a:pPr>
              <a:spcBef>
                <a:spcPts val="0"/>
              </a:spcBef>
            </a:pPr>
            <a:endParaRPr lang="it-IT" sz="2600" b="1" dirty="0">
              <a:solidFill>
                <a:srgbClr val="284E83"/>
              </a:solidFill>
            </a:endParaRPr>
          </a:p>
          <a:p>
            <a:pPr>
              <a:spcBef>
                <a:spcPts val="0"/>
              </a:spcBef>
            </a:pPr>
            <a:r>
              <a:rPr lang="it-IT" sz="2400" dirty="0"/>
              <a:t>Attuando idonee e specifiche misure di </a:t>
            </a:r>
            <a:r>
              <a:rPr lang="it-IT" sz="2600" b="1" dirty="0">
                <a:solidFill>
                  <a:srgbClr val="284E83"/>
                </a:solidFill>
              </a:rPr>
              <a:t>PREVENZIONE</a:t>
            </a:r>
            <a:r>
              <a:rPr lang="it-IT" sz="2400" dirty="0"/>
              <a:t> </a:t>
            </a:r>
          </a:p>
          <a:p>
            <a:pPr>
              <a:spcBef>
                <a:spcPts val="0"/>
              </a:spcBef>
            </a:pPr>
            <a:r>
              <a:rPr lang="it-IT" sz="2400" dirty="0" smtClean="0"/>
              <a:t>     e </a:t>
            </a:r>
            <a:r>
              <a:rPr lang="it-IT" sz="2600" b="1" dirty="0">
                <a:solidFill>
                  <a:srgbClr val="284E83"/>
                </a:solidFill>
              </a:rPr>
              <a:t>PROTEZIONE</a:t>
            </a:r>
            <a:r>
              <a:rPr lang="it-IT" sz="2400" dirty="0"/>
              <a:t> si riduce il rischio di incidenti stradali.</a:t>
            </a:r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288" y="3471191"/>
            <a:ext cx="2307712" cy="19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Quali misure di Prevenzione e Protezione?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3" y="744810"/>
            <a:ext cx="11273907" cy="463999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400" dirty="0"/>
              <a:t>Individuare le necessarie e idonee misure di Prevenzione e Protezione è di fondamentale importanza per ridurre il rischio di incidenti stradali.</a:t>
            </a:r>
          </a:p>
          <a:p>
            <a:pPr>
              <a:spcBef>
                <a:spcPts val="0"/>
              </a:spcBef>
            </a:pPr>
            <a:r>
              <a:rPr lang="it-IT" sz="2400" dirty="0"/>
              <a:t>Per analizzare i molteplici fattori si può usare la </a:t>
            </a:r>
            <a:r>
              <a:rPr lang="it-IT" sz="2600" b="1" dirty="0">
                <a:solidFill>
                  <a:srgbClr val="284E83"/>
                </a:solidFill>
              </a:rPr>
              <a:t>logica</a:t>
            </a:r>
            <a:r>
              <a:rPr lang="it-IT" sz="2400" dirty="0"/>
              <a:t> delle «</a:t>
            </a:r>
            <a:r>
              <a:rPr lang="it-IT" sz="2600" b="1" dirty="0">
                <a:solidFill>
                  <a:srgbClr val="284E83"/>
                </a:solidFill>
              </a:rPr>
              <a:t>5 M</a:t>
            </a:r>
            <a:r>
              <a:rPr lang="it-IT" sz="2400" dirty="0"/>
              <a:t>»: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600" b="1" dirty="0" smtClean="0">
                <a:solidFill>
                  <a:srgbClr val="284E83"/>
                </a:solidFill>
              </a:rPr>
              <a:t> MAN</a:t>
            </a:r>
            <a:r>
              <a:rPr lang="it-IT" sz="2400" dirty="0" smtClean="0"/>
              <a:t> </a:t>
            </a:r>
            <a:r>
              <a:rPr lang="it-IT" sz="2400" dirty="0"/>
              <a:t>: 		i lavoratori sono ok?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600" b="1" dirty="0" smtClean="0">
                <a:solidFill>
                  <a:srgbClr val="284E83"/>
                </a:solidFill>
              </a:rPr>
              <a:t> MACHINE</a:t>
            </a:r>
            <a:r>
              <a:rPr lang="it-IT" sz="2400" dirty="0" smtClean="0"/>
              <a:t> </a:t>
            </a:r>
            <a:r>
              <a:rPr lang="it-IT" sz="2400" dirty="0"/>
              <a:t>: 	le attrezzature sono ok?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600" b="1" dirty="0" smtClean="0">
                <a:solidFill>
                  <a:srgbClr val="284E83"/>
                </a:solidFill>
              </a:rPr>
              <a:t> MEDIUM</a:t>
            </a:r>
            <a:r>
              <a:rPr lang="it-IT" sz="2400" dirty="0" smtClean="0"/>
              <a:t> </a:t>
            </a:r>
            <a:r>
              <a:rPr lang="it-IT" sz="2400" dirty="0"/>
              <a:t>: 	strada, meteo, ecc., sono ok?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600" b="1" dirty="0" smtClean="0">
                <a:solidFill>
                  <a:srgbClr val="284E83"/>
                </a:solidFill>
              </a:rPr>
              <a:t> MISSION</a:t>
            </a:r>
            <a:r>
              <a:rPr lang="it-IT" sz="2400" dirty="0" smtClean="0"/>
              <a:t> </a:t>
            </a:r>
            <a:r>
              <a:rPr lang="it-IT" sz="2400" dirty="0"/>
              <a:t>: 	percorsi, tempi, ecc., sono ok?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600" b="1" dirty="0" smtClean="0">
                <a:solidFill>
                  <a:srgbClr val="284E83"/>
                </a:solidFill>
              </a:rPr>
              <a:t> MANAGEMENT</a:t>
            </a:r>
            <a:r>
              <a:rPr lang="it-IT" sz="2400" dirty="0" smtClean="0"/>
              <a:t> </a:t>
            </a:r>
            <a:r>
              <a:rPr lang="it-IT" sz="2400" dirty="0"/>
              <a:t>: struttura, organizzazione, pianificazione, sono ok?</a:t>
            </a:r>
          </a:p>
          <a:p>
            <a:r>
              <a:rPr lang="it-IT" sz="2400" dirty="0"/>
              <a:t>	L’analisi individua i punti di debolezza e le misure migliorative.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597" y="2715179"/>
            <a:ext cx="3363103" cy="17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MAN – I lavoratori sono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32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876300" y="617810"/>
            <a:ext cx="10693400" cy="4639990"/>
          </a:xfrm>
        </p:spPr>
        <p:txBody>
          <a:bodyPr/>
          <a:lstStyle/>
          <a:p>
            <a:r>
              <a:rPr lang="it-IT" sz="2400" dirty="0"/>
              <a:t>Alcuni degli aspetti da appurare sono: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La </a:t>
            </a:r>
            <a:r>
              <a:rPr lang="it-IT" sz="2600" b="1" dirty="0">
                <a:solidFill>
                  <a:srgbClr val="284E83"/>
                </a:solidFill>
              </a:rPr>
              <a:t>formazione</a:t>
            </a:r>
            <a:r>
              <a:rPr lang="it-IT" sz="2400" dirty="0"/>
              <a:t> specifica sulla sicurezza stradale </a:t>
            </a:r>
            <a:r>
              <a:rPr lang="it-IT" sz="2400" dirty="0" smtClean="0"/>
              <a:t>è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stata </a:t>
            </a:r>
            <a:r>
              <a:rPr lang="it-IT" sz="2400" dirty="0"/>
              <a:t>erogata?</a:t>
            </a:r>
          </a:p>
          <a:p>
            <a:r>
              <a:rPr lang="it-IT" sz="2400" dirty="0"/>
              <a:t>Sono ben chiari gli </a:t>
            </a:r>
            <a:r>
              <a:rPr lang="it-IT" sz="2600" b="1" dirty="0">
                <a:solidFill>
                  <a:srgbClr val="284E83"/>
                </a:solidFill>
              </a:rPr>
              <a:t>effetti negativi </a:t>
            </a:r>
            <a:r>
              <a:rPr lang="it-IT" sz="2400" dirty="0"/>
              <a:t>che possono  provocare trattamenti farmacologici, l’uso di alcol o di sostanze stupefacenti?</a:t>
            </a:r>
          </a:p>
          <a:p>
            <a:r>
              <a:rPr lang="it-IT" sz="2400" dirty="0"/>
              <a:t>L’idoneità alla </a:t>
            </a:r>
            <a:r>
              <a:rPr lang="it-IT" sz="2600" b="1" dirty="0">
                <a:solidFill>
                  <a:srgbClr val="284E83"/>
                </a:solidFill>
              </a:rPr>
              <a:t>mansione</a:t>
            </a:r>
            <a:r>
              <a:rPr lang="it-IT" sz="2400" dirty="0"/>
              <a:t> è stata valutata dal Medico Competente?.</a:t>
            </a:r>
          </a:p>
          <a:p>
            <a:r>
              <a:rPr lang="it-IT" sz="2400" dirty="0"/>
              <a:t>Sono comunicati </a:t>
            </a:r>
            <a:r>
              <a:rPr lang="it-IT" sz="2600" b="1" dirty="0">
                <a:solidFill>
                  <a:srgbClr val="284E83"/>
                </a:solidFill>
              </a:rPr>
              <a:t>stati patologici/uso di farmaci </a:t>
            </a:r>
            <a:r>
              <a:rPr lang="it-IT" sz="2400" dirty="0"/>
              <a:t>che possano potenzialmente creare </a:t>
            </a:r>
            <a:r>
              <a:rPr lang="it-IT" sz="2600" b="1" dirty="0">
                <a:solidFill>
                  <a:srgbClr val="284E83"/>
                </a:solidFill>
              </a:rPr>
              <a:t>controindicazioni</a:t>
            </a:r>
            <a:r>
              <a:rPr lang="it-IT" sz="2400" dirty="0"/>
              <a:t> alla guida dei mezzi?</a:t>
            </a:r>
          </a:p>
          <a:p>
            <a:r>
              <a:rPr lang="it-IT" sz="2400" dirty="0"/>
              <a:t>Sono diffusi e promossi i </a:t>
            </a:r>
            <a:r>
              <a:rPr lang="it-IT" sz="2600" b="1" dirty="0">
                <a:solidFill>
                  <a:srgbClr val="284E83"/>
                </a:solidFill>
              </a:rPr>
              <a:t>comportamenti</a:t>
            </a:r>
            <a:r>
              <a:rPr lang="it-IT" sz="2400" dirty="0"/>
              <a:t> alimentari e/o abitudini personali più corretti ?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677" y="655910"/>
            <a:ext cx="2718623" cy="16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MAN – I lavoratori sono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r>
              <a:rPr lang="it-IT" sz="2400" dirty="0"/>
              <a:t>Altri aspetti da appurare</a:t>
            </a:r>
            <a:r>
              <a:rPr lang="it-IT" sz="2400" dirty="0" smtClean="0"/>
              <a:t>: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Le </a:t>
            </a:r>
            <a:r>
              <a:rPr lang="it-IT" sz="2600" b="1" dirty="0">
                <a:solidFill>
                  <a:srgbClr val="284E83"/>
                </a:solidFill>
              </a:rPr>
              <a:t>competenze</a:t>
            </a:r>
            <a:r>
              <a:rPr lang="it-IT" sz="2400" dirty="0"/>
              <a:t> dei lavoratori sono monitorate </a:t>
            </a:r>
            <a:endParaRPr lang="it-IT" sz="2400" dirty="0" smtClean="0"/>
          </a:p>
          <a:p>
            <a:pPr>
              <a:lnSpc>
                <a:spcPct val="100000"/>
              </a:lnSpc>
            </a:pPr>
            <a:r>
              <a:rPr lang="it-IT" sz="2400" dirty="0" smtClean="0"/>
              <a:t>nel </a:t>
            </a:r>
            <a:r>
              <a:rPr lang="it-IT" sz="2400" dirty="0"/>
              <a:t>tempo?</a:t>
            </a:r>
          </a:p>
          <a:p>
            <a:r>
              <a:rPr lang="it-IT" sz="2400" dirty="0"/>
              <a:t>Le </a:t>
            </a:r>
            <a:r>
              <a:rPr lang="it-IT" sz="2600" b="1" dirty="0">
                <a:solidFill>
                  <a:srgbClr val="284E83"/>
                </a:solidFill>
              </a:rPr>
              <a:t>esigenze</a:t>
            </a:r>
            <a:r>
              <a:rPr lang="it-IT" sz="2400" dirty="0"/>
              <a:t> di aggiornamento </a:t>
            </a:r>
            <a:r>
              <a:rPr lang="it-IT" sz="2400" dirty="0" smtClean="0"/>
              <a:t>formativo sono </a:t>
            </a:r>
            <a:r>
              <a:rPr lang="it-IT" sz="2400" dirty="0"/>
              <a:t>monitorate nel tempo?</a:t>
            </a:r>
          </a:p>
          <a:p>
            <a:r>
              <a:rPr lang="it-IT" sz="2400" dirty="0"/>
              <a:t>La validità della </a:t>
            </a:r>
            <a:r>
              <a:rPr lang="it-IT" sz="2600" b="1" dirty="0">
                <a:solidFill>
                  <a:srgbClr val="284E83"/>
                </a:solidFill>
              </a:rPr>
              <a:t>patente</a:t>
            </a:r>
            <a:r>
              <a:rPr lang="it-IT" sz="2400" dirty="0"/>
              <a:t> di guida degli operatori è monitorata nel tempo? (Es. sospensione, perdita dei punti, ecc.).</a:t>
            </a:r>
          </a:p>
          <a:p>
            <a:r>
              <a:rPr lang="it-IT" sz="2400" dirty="0"/>
              <a:t>E’ presente una procedura aziendale per la segnalazione di </a:t>
            </a:r>
            <a:r>
              <a:rPr lang="it-IT" sz="2600" b="1" dirty="0">
                <a:solidFill>
                  <a:srgbClr val="284E83"/>
                </a:solidFill>
              </a:rPr>
              <a:t>disagi</a:t>
            </a:r>
            <a:r>
              <a:rPr lang="it-IT" sz="2400" dirty="0"/>
              <a:t> fisici occorsi ai lavoratori durante la guida (colpi di sonno, vertigini, problemi alla vista, attacchi di panico, fastidio alla luce, emicrania, ecc.), e sono </a:t>
            </a:r>
            <a:r>
              <a:rPr lang="it-IT" sz="2400" dirty="0" smtClean="0"/>
              <a:t>	svolte </a:t>
            </a:r>
            <a:r>
              <a:rPr lang="it-IT" sz="2400" dirty="0"/>
              <a:t>accurate indagini sulle cause?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291499" y="176648"/>
            <a:ext cx="1678886" cy="24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357263"/>
            <a:ext cx="11261294" cy="694416"/>
          </a:xfrm>
        </p:spPr>
        <p:txBody>
          <a:bodyPr/>
          <a:lstStyle/>
          <a:p>
            <a:r>
              <a:rPr lang="it-IT" sz="2800" dirty="0"/>
              <a:t>MAN – I lavoratori sono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34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70877" y="1198413"/>
            <a:ext cx="11111436" cy="3502457"/>
          </a:xfrm>
        </p:spPr>
        <p:txBody>
          <a:bodyPr/>
          <a:lstStyle/>
          <a:p>
            <a:r>
              <a:rPr lang="it-IT" sz="2400" dirty="0"/>
              <a:t>Altri aspetti importanti da considerare</a:t>
            </a:r>
            <a:r>
              <a:rPr lang="it-IT" sz="2400" dirty="0" smtClean="0"/>
              <a:t>:</a:t>
            </a:r>
          </a:p>
          <a:p>
            <a:endParaRPr lang="it-IT" sz="2400" dirty="0"/>
          </a:p>
          <a:p>
            <a:pPr>
              <a:lnSpc>
                <a:spcPct val="100000"/>
              </a:lnSpc>
            </a:pPr>
            <a:r>
              <a:rPr lang="it-IT" sz="2400" dirty="0"/>
              <a:t>I lavoratori addetti alla guida hanno </a:t>
            </a:r>
            <a:endParaRPr lang="it-IT" sz="2400" dirty="0" smtClean="0"/>
          </a:p>
          <a:p>
            <a:pPr>
              <a:lnSpc>
                <a:spcPct val="100000"/>
              </a:lnSpc>
            </a:pPr>
            <a:r>
              <a:rPr lang="it-IT" sz="2400" dirty="0" smtClean="0"/>
              <a:t>frequentato </a:t>
            </a:r>
            <a:r>
              <a:rPr lang="it-IT" sz="2600" b="1" dirty="0">
                <a:solidFill>
                  <a:srgbClr val="284E83"/>
                </a:solidFill>
              </a:rPr>
              <a:t>corsi</a:t>
            </a:r>
            <a:r>
              <a:rPr lang="it-IT" sz="2400" dirty="0"/>
              <a:t> di guida sicura?</a:t>
            </a:r>
          </a:p>
          <a:p>
            <a:r>
              <a:rPr lang="it-IT" sz="2400" dirty="0"/>
              <a:t>I lavoratori sono stati resi </a:t>
            </a:r>
            <a:r>
              <a:rPr lang="it-IT" sz="2600" b="1" dirty="0">
                <a:solidFill>
                  <a:srgbClr val="284E83"/>
                </a:solidFill>
              </a:rPr>
              <a:t>consapevoli </a:t>
            </a:r>
            <a:r>
              <a:rPr lang="it-IT" sz="2400" dirty="0"/>
              <a:t>dei </a:t>
            </a:r>
            <a:r>
              <a:rPr lang="it-IT" sz="2600" b="1" dirty="0">
                <a:solidFill>
                  <a:srgbClr val="284E83"/>
                </a:solidFill>
              </a:rPr>
              <a:t>carichi</a:t>
            </a:r>
            <a:r>
              <a:rPr lang="it-IT" sz="2400" dirty="0"/>
              <a:t> massimi trasportabili con i mezzi in dotazione?</a:t>
            </a:r>
          </a:p>
          <a:p>
            <a:r>
              <a:rPr lang="it-IT" sz="2400" dirty="0"/>
              <a:t>Gli incarichi operativi sono assegnati considerando anche le </a:t>
            </a:r>
            <a:r>
              <a:rPr lang="it-IT" sz="2600" b="1" dirty="0">
                <a:solidFill>
                  <a:srgbClr val="284E83"/>
                </a:solidFill>
              </a:rPr>
              <a:t>differenze</a:t>
            </a:r>
            <a:r>
              <a:rPr lang="it-IT" sz="2400" dirty="0"/>
              <a:t> di genere, di età, di nazionalità, ecc</a:t>
            </a:r>
            <a:r>
              <a:rPr lang="it-IT" sz="2400" dirty="0" smtClean="0"/>
              <a:t>.?</a:t>
            </a: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596" y="1051679"/>
            <a:ext cx="3980716" cy="20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MACHINE – Le attrezzature sono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35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r>
              <a:rPr lang="it-IT" sz="2400" dirty="0"/>
              <a:t>In relazione alle attrezzature in dotazione è necessario osservare:</a:t>
            </a:r>
          </a:p>
          <a:p>
            <a:r>
              <a:rPr lang="it-IT" sz="2400" dirty="0"/>
              <a:t>Nell’acquisizione dei </a:t>
            </a:r>
            <a:r>
              <a:rPr lang="it-IT" sz="2600" b="1" dirty="0">
                <a:solidFill>
                  <a:srgbClr val="284E83"/>
                </a:solidFill>
              </a:rPr>
              <a:t>mezzi</a:t>
            </a:r>
            <a:r>
              <a:rPr lang="it-IT" sz="2400" dirty="0"/>
              <a:t>, viene valutata idoneità e adeguatezza in termini di sicurezza per l’uso che ne verrà fatto?</a:t>
            </a:r>
          </a:p>
          <a:p>
            <a:r>
              <a:rPr lang="it-IT" sz="2400" dirty="0"/>
              <a:t>Gli interventi di </a:t>
            </a:r>
            <a:r>
              <a:rPr lang="it-IT" sz="2600" b="1" dirty="0">
                <a:solidFill>
                  <a:srgbClr val="284E83"/>
                </a:solidFill>
              </a:rPr>
              <a:t>manutenzione</a:t>
            </a:r>
            <a:r>
              <a:rPr lang="it-IT" sz="2400" dirty="0"/>
              <a:t> dei mezzi sono pianificati ed attuati con la dovuta periodicità?</a:t>
            </a:r>
          </a:p>
          <a:p>
            <a:r>
              <a:rPr lang="it-IT" sz="2400" dirty="0"/>
              <a:t>Sono presenti procedure aziendali per la valutazione dello </a:t>
            </a:r>
            <a:r>
              <a:rPr lang="it-IT" sz="2600" b="1" dirty="0">
                <a:solidFill>
                  <a:srgbClr val="284E83"/>
                </a:solidFill>
              </a:rPr>
              <a:t>stato</a:t>
            </a:r>
            <a:r>
              <a:rPr lang="it-IT" sz="2400" dirty="0"/>
              <a:t> </a:t>
            </a:r>
            <a:r>
              <a:rPr lang="it-IT" sz="2600" b="1" dirty="0">
                <a:solidFill>
                  <a:srgbClr val="284E83"/>
                </a:solidFill>
              </a:rPr>
              <a:t>del mezzo</a:t>
            </a:r>
            <a:r>
              <a:rPr lang="it-IT" sz="2400" dirty="0"/>
              <a:t> prima dell’inizio di ogni trasporto? </a:t>
            </a:r>
          </a:p>
          <a:p>
            <a:r>
              <a:rPr lang="it-IT" sz="2400" dirty="0"/>
              <a:t>Sono presenti </a:t>
            </a:r>
            <a:r>
              <a:rPr lang="it-IT" sz="2600" b="1" dirty="0">
                <a:solidFill>
                  <a:srgbClr val="284E83"/>
                </a:solidFill>
              </a:rPr>
              <a:t>procedure aziendali </a:t>
            </a:r>
            <a:r>
              <a:rPr lang="it-IT" sz="2400" dirty="0"/>
              <a:t>per la verifica della corretta distribuzione dei </a:t>
            </a:r>
            <a:r>
              <a:rPr lang="it-IT" sz="2600" b="1" dirty="0">
                <a:solidFill>
                  <a:srgbClr val="284E83"/>
                </a:solidFill>
              </a:rPr>
              <a:t>carichi</a:t>
            </a:r>
            <a:r>
              <a:rPr lang="it-IT" sz="2400" dirty="0"/>
              <a:t>, del loro ancoraggio o fissaggio?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MACHINE – Le attrezzature sono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36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r>
              <a:rPr lang="it-IT" sz="2400" dirty="0"/>
              <a:t>Ed ancora ….</a:t>
            </a:r>
          </a:p>
          <a:p>
            <a:r>
              <a:rPr lang="it-IT" sz="2400" dirty="0"/>
              <a:t>Sono monitorate le scadenze delle </a:t>
            </a:r>
            <a:r>
              <a:rPr lang="it-IT" sz="2600" b="1" dirty="0">
                <a:solidFill>
                  <a:srgbClr val="284E83"/>
                </a:solidFill>
              </a:rPr>
              <a:t>polizze</a:t>
            </a:r>
            <a:r>
              <a:rPr lang="it-IT" sz="2400" dirty="0"/>
              <a:t> assicurative dei mezzi?</a:t>
            </a:r>
          </a:p>
          <a:p>
            <a:r>
              <a:rPr lang="it-IT" sz="2400" dirty="0"/>
              <a:t>Sono predisposti </a:t>
            </a:r>
            <a:r>
              <a:rPr lang="it-IT" sz="2600" b="1" dirty="0">
                <a:solidFill>
                  <a:srgbClr val="284E83"/>
                </a:solidFill>
              </a:rPr>
              <a:t>Registri</a:t>
            </a:r>
            <a:r>
              <a:rPr lang="it-IT" sz="2400" dirty="0"/>
              <a:t> per ogni mezzo, dove annotare tutte le anomalie riscontrate dagli operatori, a cui dovranno far seguito interventi di ordinaria o straordinaria manutenzione?</a:t>
            </a:r>
          </a:p>
          <a:p>
            <a:r>
              <a:rPr lang="it-IT" sz="2400" dirty="0"/>
              <a:t>Le </a:t>
            </a:r>
            <a:r>
              <a:rPr lang="it-IT" sz="2600" b="1" dirty="0">
                <a:solidFill>
                  <a:srgbClr val="284E83"/>
                </a:solidFill>
              </a:rPr>
              <a:t>postazioni</a:t>
            </a:r>
            <a:r>
              <a:rPr lang="it-IT" sz="2400" dirty="0"/>
              <a:t> di guida sono ergonomiche per gli operatori?</a:t>
            </a:r>
          </a:p>
          <a:p>
            <a:r>
              <a:rPr lang="it-IT" sz="2400" dirty="0"/>
              <a:t>Le sostituzioni o riparazioni di </a:t>
            </a:r>
            <a:r>
              <a:rPr lang="it-IT" sz="2600" b="1" dirty="0">
                <a:solidFill>
                  <a:srgbClr val="284E83"/>
                </a:solidFill>
              </a:rPr>
              <a:t>parti usurate </a:t>
            </a:r>
            <a:r>
              <a:rPr lang="it-IT" sz="2400" dirty="0"/>
              <a:t>avvengono con rapidità?</a:t>
            </a:r>
          </a:p>
          <a:p>
            <a:r>
              <a:rPr lang="it-IT" sz="2400" dirty="0"/>
              <a:t>Le </a:t>
            </a:r>
            <a:r>
              <a:rPr lang="it-IT" sz="2600" b="1" dirty="0">
                <a:solidFill>
                  <a:srgbClr val="284E83"/>
                </a:solidFill>
              </a:rPr>
              <a:t>condizioni igieniche </a:t>
            </a:r>
            <a:r>
              <a:rPr lang="it-IT" sz="2400" dirty="0"/>
              <a:t>del posto di guida sono mantenute nel 	tempo?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0" y="67805"/>
            <a:ext cx="3510236" cy="14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MEDIUM – Strada, meteo, sono ok?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37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3" y="744810"/>
            <a:ext cx="11273907" cy="4639990"/>
          </a:xfrm>
        </p:spPr>
        <p:txBody>
          <a:bodyPr/>
          <a:lstStyle/>
          <a:p>
            <a:r>
              <a:rPr lang="it-IT" sz="2400" dirty="0"/>
              <a:t>Per questo ulteriore fattore, gli aspetti da monitorare/adottare sono:</a:t>
            </a:r>
          </a:p>
          <a:p>
            <a:r>
              <a:rPr lang="it-IT" sz="2400" dirty="0"/>
              <a:t>Le condizioni dei </a:t>
            </a:r>
            <a:r>
              <a:rPr lang="it-IT" sz="2600" b="1" dirty="0">
                <a:solidFill>
                  <a:srgbClr val="284E83"/>
                </a:solidFill>
              </a:rPr>
              <a:t>tratti stradali </a:t>
            </a:r>
            <a:r>
              <a:rPr lang="it-IT" sz="2400" dirty="0"/>
              <a:t>da percorrere sono valutate prima della scelta?</a:t>
            </a:r>
          </a:p>
          <a:p>
            <a:endParaRPr lang="it-IT" sz="2400" dirty="0" smtClean="0"/>
          </a:p>
          <a:p>
            <a:r>
              <a:rPr lang="it-IT" sz="2400" dirty="0" smtClean="0"/>
              <a:t>Le </a:t>
            </a:r>
            <a:r>
              <a:rPr lang="it-IT" sz="2400" dirty="0"/>
              <a:t>condizioni di </a:t>
            </a:r>
            <a:r>
              <a:rPr lang="it-IT" sz="2600" b="1" dirty="0">
                <a:solidFill>
                  <a:srgbClr val="284E83"/>
                </a:solidFill>
              </a:rPr>
              <a:t>traffico</a:t>
            </a:r>
            <a:r>
              <a:rPr lang="it-IT" sz="2400" dirty="0"/>
              <a:t> </a:t>
            </a:r>
            <a:r>
              <a:rPr lang="it-IT" sz="2400" dirty="0" smtClean="0"/>
              <a:t>ordinarie </a:t>
            </a:r>
            <a:r>
              <a:rPr lang="it-IT" sz="2400" dirty="0"/>
              <a:t>e straordinarie (es. lavori in carreggiata, incidenti, </a:t>
            </a:r>
            <a:r>
              <a:rPr lang="it-IT" sz="2400" dirty="0" smtClean="0"/>
              <a:t>deviazioni) </a:t>
            </a:r>
            <a:r>
              <a:rPr lang="it-IT" sz="2400" dirty="0"/>
              <a:t>sono considerate nella scelta </a:t>
            </a:r>
            <a:r>
              <a:rPr lang="it-IT" sz="2400" dirty="0" smtClean="0"/>
              <a:t>dei tragitti</a:t>
            </a:r>
            <a:r>
              <a:rPr lang="it-IT" sz="2400" dirty="0"/>
              <a:t>?</a:t>
            </a:r>
          </a:p>
          <a:p>
            <a:r>
              <a:rPr lang="it-IT" sz="2400" dirty="0"/>
              <a:t>Le </a:t>
            </a:r>
            <a:r>
              <a:rPr lang="it-IT" sz="2600" b="1" dirty="0">
                <a:solidFill>
                  <a:srgbClr val="284E83"/>
                </a:solidFill>
              </a:rPr>
              <a:t>condizioni metereologiche </a:t>
            </a:r>
            <a:r>
              <a:rPr lang="it-IT" sz="2400" dirty="0"/>
              <a:t>possibili lungo le tratte da percorrere (nevicate, basse temperature, piogge abbondanti, ecc.) sono </a:t>
            </a:r>
            <a:r>
              <a:rPr lang="it-IT" sz="2400" dirty="0" smtClean="0"/>
              <a:t>considerate	 </a:t>
            </a:r>
            <a:r>
              <a:rPr lang="it-IT" sz="2400" dirty="0"/>
              <a:t>nella scelta e nella pianificazione dei tragitti?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00" y="1867570"/>
            <a:ext cx="3446696" cy="12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MISSION</a:t>
            </a:r>
            <a:r>
              <a:rPr lang="it-IT" sz="2800" dirty="0"/>
              <a:t> – Percorsi, tempi, ecc., sono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38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70877" y="986110"/>
            <a:ext cx="11111436" cy="4639990"/>
          </a:xfrm>
        </p:spPr>
        <p:txBody>
          <a:bodyPr/>
          <a:lstStyle/>
          <a:p>
            <a:r>
              <a:rPr lang="it-IT" sz="2400" dirty="0"/>
              <a:t>Per questo fattore, gli aspetti da monitorare/adottare sono:</a:t>
            </a:r>
          </a:p>
          <a:p>
            <a:r>
              <a:rPr lang="it-IT" sz="2400" dirty="0"/>
              <a:t>Viene valutata la lunghezza del </a:t>
            </a:r>
            <a:r>
              <a:rPr lang="it-IT" sz="2600" b="1" dirty="0">
                <a:solidFill>
                  <a:srgbClr val="284E83"/>
                </a:solidFill>
              </a:rPr>
              <a:t>tragitto</a:t>
            </a:r>
            <a:r>
              <a:rPr lang="it-IT" sz="2400" dirty="0"/>
              <a:t> in relazione al tempo assegnato per la percorrenza?</a:t>
            </a:r>
          </a:p>
          <a:p>
            <a:r>
              <a:rPr lang="it-IT" sz="2400" dirty="0"/>
              <a:t>Viene assegnato e monitorato il tempo per le </a:t>
            </a:r>
            <a:r>
              <a:rPr lang="it-IT" sz="2600" b="1" dirty="0">
                <a:solidFill>
                  <a:srgbClr val="284E83"/>
                </a:solidFill>
              </a:rPr>
              <a:t>pause</a:t>
            </a:r>
            <a:r>
              <a:rPr lang="it-IT" sz="2400" dirty="0"/>
              <a:t> di riposo previste dal codice della strada?</a:t>
            </a:r>
          </a:p>
          <a:p>
            <a:r>
              <a:rPr lang="it-IT" sz="2400" dirty="0"/>
              <a:t>Viene valutato </a:t>
            </a:r>
            <a:r>
              <a:rPr lang="it-IT" sz="2400" dirty="0" smtClean="0"/>
              <a:t>il rischio maggiore </a:t>
            </a:r>
            <a:r>
              <a:rPr lang="it-IT" sz="2400" dirty="0"/>
              <a:t>dovuto alla guida in </a:t>
            </a:r>
            <a:r>
              <a:rPr lang="it-IT" sz="2600" b="1" dirty="0">
                <a:solidFill>
                  <a:srgbClr val="284E83"/>
                </a:solidFill>
              </a:rPr>
              <a:t>orario notturno </a:t>
            </a:r>
            <a:r>
              <a:rPr lang="it-IT" sz="2400" dirty="0"/>
              <a:t>e sono stabilite misure specifiche?</a:t>
            </a:r>
          </a:p>
          <a:p>
            <a:r>
              <a:rPr lang="it-IT" sz="2400" dirty="0"/>
              <a:t>E’ pianificata la presenza di più operatori nelle </a:t>
            </a:r>
            <a:r>
              <a:rPr lang="it-IT" sz="2600" b="1" dirty="0">
                <a:solidFill>
                  <a:srgbClr val="284E83"/>
                </a:solidFill>
              </a:rPr>
              <a:t>lunghe tratte</a:t>
            </a:r>
            <a:r>
              <a:rPr lang="it-IT" sz="2400" dirty="0"/>
              <a:t>?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MANAGEMENT – La pianificazione è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39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r>
              <a:rPr lang="it-IT" sz="2400" dirty="0"/>
              <a:t>Anche le funzioni, direttive, gestionali e amministrative dell’azienda incidono sul rischio stradale, alcuni aspetti da considerare sono:</a:t>
            </a:r>
          </a:p>
          <a:p>
            <a:r>
              <a:rPr lang="it-IT" sz="2400" dirty="0"/>
              <a:t>Nell’organizzazione aziendale sono chiari </a:t>
            </a:r>
            <a:r>
              <a:rPr lang="it-IT" sz="2600" b="1" dirty="0">
                <a:solidFill>
                  <a:srgbClr val="284E83"/>
                </a:solidFill>
              </a:rPr>
              <a:t>ruoli</a:t>
            </a:r>
            <a:r>
              <a:rPr lang="it-IT" sz="2400" dirty="0"/>
              <a:t> e responsabilità?</a:t>
            </a:r>
          </a:p>
          <a:p>
            <a:r>
              <a:rPr lang="it-IT" sz="2400" dirty="0"/>
              <a:t>I vertici aziendali mettono in atto in prima persona comportamenti virtuosi, di </a:t>
            </a:r>
            <a:r>
              <a:rPr lang="it-IT" sz="2600" b="1" dirty="0">
                <a:solidFill>
                  <a:srgbClr val="284E83"/>
                </a:solidFill>
              </a:rPr>
              <a:t>esempio per tutti </a:t>
            </a:r>
            <a:r>
              <a:rPr lang="it-IT" sz="2400" dirty="0"/>
              <a:t>i lavoratori?</a:t>
            </a:r>
          </a:p>
          <a:p>
            <a:r>
              <a:rPr lang="it-IT" sz="2400" dirty="0"/>
              <a:t>Lo </a:t>
            </a:r>
            <a:r>
              <a:rPr lang="it-IT" sz="2600" b="1" dirty="0">
                <a:solidFill>
                  <a:srgbClr val="284E83"/>
                </a:solidFill>
              </a:rPr>
              <a:t>stress</a:t>
            </a:r>
            <a:r>
              <a:rPr lang="it-IT" sz="2400" dirty="0"/>
              <a:t> lavoro-correlato, il </a:t>
            </a:r>
            <a:r>
              <a:rPr lang="it-IT" sz="2600" b="1" dirty="0">
                <a:solidFill>
                  <a:srgbClr val="284E83"/>
                </a:solidFill>
              </a:rPr>
              <a:t>benessere</a:t>
            </a:r>
            <a:r>
              <a:rPr lang="it-IT" sz="2400" dirty="0"/>
              <a:t> ambientale e il </a:t>
            </a:r>
            <a:r>
              <a:rPr lang="it-IT" sz="2400" dirty="0" smtClean="0"/>
              <a:t>bilancio </a:t>
            </a:r>
            <a:r>
              <a:rPr lang="it-IT" sz="2400" dirty="0"/>
              <a:t>vita-lavoro, sono considerati nell’assegnazione dei </a:t>
            </a:r>
            <a:r>
              <a:rPr lang="it-IT" sz="2600" b="1" dirty="0">
                <a:solidFill>
                  <a:srgbClr val="284E83"/>
                </a:solidFill>
              </a:rPr>
              <a:t>carichi di lavoro</a:t>
            </a:r>
            <a:r>
              <a:rPr lang="it-IT" sz="2400" dirty="0"/>
              <a:t>?</a:t>
            </a:r>
          </a:p>
          <a:p>
            <a:r>
              <a:rPr lang="it-IT" sz="2400" dirty="0"/>
              <a:t>Sono rimandate le attività su strada nel caso in cui le </a:t>
            </a:r>
            <a:r>
              <a:rPr lang="it-IT" sz="2600" b="1" dirty="0">
                <a:solidFill>
                  <a:srgbClr val="284E83"/>
                </a:solidFill>
              </a:rPr>
              <a:t>condizioni</a:t>
            </a:r>
            <a:r>
              <a:rPr lang="it-IT" sz="2400" dirty="0"/>
              <a:t> di sicurezza non siano quelle </a:t>
            </a:r>
            <a:r>
              <a:rPr lang="it-IT" sz="2600" b="1" dirty="0">
                <a:solidFill>
                  <a:srgbClr val="284E83"/>
                </a:solidFill>
              </a:rPr>
              <a:t>minime</a:t>
            </a:r>
            <a:r>
              <a:rPr lang="it-IT" sz="2400" dirty="0"/>
              <a:t> previste?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8" y="2028165"/>
            <a:ext cx="8803948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DATI FONDAMENTALI PER DETERMINARE IL CONTESTO</a:t>
            </a:r>
          </a:p>
        </p:txBody>
      </p:sp>
      <p:pic>
        <p:nvPicPr>
          <p:cNvPr id="4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MANAGEMENT – La pianificazione è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40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82910"/>
            <a:ext cx="11111436" cy="46399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dirty="0"/>
              <a:t>Altri aspetti di competenza dei </a:t>
            </a:r>
            <a:r>
              <a:rPr lang="it-IT" sz="2400" dirty="0" smtClean="0"/>
              <a:t>vertici aziendali:</a:t>
            </a:r>
          </a:p>
          <a:p>
            <a:pPr>
              <a:lnSpc>
                <a:spcPct val="100000"/>
              </a:lnSpc>
            </a:pPr>
            <a:endParaRPr lang="it-IT" sz="2400" dirty="0"/>
          </a:p>
          <a:p>
            <a:pPr>
              <a:lnSpc>
                <a:spcPct val="100000"/>
              </a:lnSpc>
            </a:pPr>
            <a:r>
              <a:rPr lang="it-IT" sz="2400" dirty="0"/>
              <a:t>Per le fasi di accesso presso </a:t>
            </a:r>
            <a:r>
              <a:rPr lang="it-IT" sz="2600" b="1" dirty="0">
                <a:solidFill>
                  <a:srgbClr val="284E83"/>
                </a:solidFill>
              </a:rPr>
              <a:t>ditte terze </a:t>
            </a:r>
            <a:endParaRPr lang="it-IT" sz="2600" b="1" dirty="0" smtClean="0">
              <a:solidFill>
                <a:srgbClr val="284E83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400" dirty="0" smtClean="0"/>
              <a:t>(</a:t>
            </a:r>
            <a:r>
              <a:rPr lang="it-IT" sz="2400" dirty="0"/>
              <a:t>es. carico, scarico, ecc.) sono stabilite procedure di sicurezza da seguire?</a:t>
            </a:r>
          </a:p>
          <a:p>
            <a:r>
              <a:rPr lang="it-IT" sz="2400" dirty="0"/>
              <a:t>Sono stabilite </a:t>
            </a:r>
            <a:r>
              <a:rPr lang="it-IT" sz="2600" b="1" dirty="0">
                <a:solidFill>
                  <a:srgbClr val="284E83"/>
                </a:solidFill>
              </a:rPr>
              <a:t>regole</a:t>
            </a:r>
            <a:r>
              <a:rPr lang="it-IT" sz="2400" dirty="0"/>
              <a:t> di sicurezza (orari di carico e scarico, modalità, tempistica, ecc.) </a:t>
            </a:r>
            <a:r>
              <a:rPr lang="it-IT" sz="2600" b="1" dirty="0">
                <a:solidFill>
                  <a:srgbClr val="284E83"/>
                </a:solidFill>
              </a:rPr>
              <a:t>concertate</a:t>
            </a:r>
            <a:r>
              <a:rPr lang="it-IT" sz="2400" dirty="0"/>
              <a:t> con clienti e/o fornitori ?</a:t>
            </a:r>
          </a:p>
          <a:p>
            <a:r>
              <a:rPr lang="it-IT" sz="2400" dirty="0"/>
              <a:t>Sono </a:t>
            </a:r>
            <a:r>
              <a:rPr lang="it-IT" sz="2600" b="1" dirty="0">
                <a:solidFill>
                  <a:srgbClr val="284E83"/>
                </a:solidFill>
              </a:rPr>
              <a:t>pianificati i tragitti </a:t>
            </a:r>
            <a:r>
              <a:rPr lang="it-IT" sz="2400" dirty="0"/>
              <a:t>sulla base dei tempi a disposizione per l’operatore, considerando tempi di percorrenza, tempi di carico/scarico, attese, rispetto dell’alternanza lavoro/riposo, ecc.?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944" y="293740"/>
            <a:ext cx="3463756" cy="20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MANAGEMENT – La pianificazione è ok?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r>
              <a:rPr lang="it-IT" sz="2400" dirty="0"/>
              <a:t>Ed inoltre:</a:t>
            </a:r>
          </a:p>
          <a:p>
            <a:r>
              <a:rPr lang="it-IT" sz="2400" dirty="0"/>
              <a:t>Viene valutata </a:t>
            </a:r>
            <a:r>
              <a:rPr lang="it-IT" sz="2600" b="1" dirty="0">
                <a:solidFill>
                  <a:srgbClr val="284E83"/>
                </a:solidFill>
              </a:rPr>
              <a:t>l’idoneità</a:t>
            </a:r>
            <a:r>
              <a:rPr lang="it-IT" sz="2400" dirty="0"/>
              <a:t> tecnico-professionale dei </a:t>
            </a:r>
            <a:r>
              <a:rPr lang="it-IT" sz="2600" b="1" dirty="0">
                <a:solidFill>
                  <a:srgbClr val="284E83"/>
                </a:solidFill>
              </a:rPr>
              <a:t>soggetti terzi </a:t>
            </a:r>
            <a:r>
              <a:rPr lang="it-IT" sz="2400" dirty="0"/>
              <a:t>ai quali viene appaltato il servizio di trasporto persone e/o merci?</a:t>
            </a:r>
          </a:p>
          <a:p>
            <a:r>
              <a:rPr lang="it-IT" sz="2400" dirty="0"/>
              <a:t>E’ presente una procedura di </a:t>
            </a:r>
            <a:r>
              <a:rPr lang="it-IT" sz="2600" b="1" dirty="0">
                <a:solidFill>
                  <a:srgbClr val="284E83"/>
                </a:solidFill>
              </a:rPr>
              <a:t>qualificazione di fornitori </a:t>
            </a:r>
            <a:r>
              <a:rPr lang="it-IT" sz="2400" dirty="0"/>
              <a:t>a cui è affidata la manutenzione periodica dei veicoli?</a:t>
            </a:r>
          </a:p>
          <a:p>
            <a:r>
              <a:rPr lang="it-IT" sz="2400" dirty="0"/>
              <a:t>E’ presente una </a:t>
            </a:r>
            <a:r>
              <a:rPr lang="it-IT" sz="2600" b="1" dirty="0">
                <a:solidFill>
                  <a:srgbClr val="284E83"/>
                </a:solidFill>
              </a:rPr>
              <a:t>procedura</a:t>
            </a:r>
            <a:r>
              <a:rPr lang="it-IT" sz="2400" dirty="0"/>
              <a:t> per registrare, analizzare e contrastare i quasi incidenti e gli incidenti da traffico stradale?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71" y="4495800"/>
            <a:ext cx="2682329" cy="170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9" y="2028165"/>
            <a:ext cx="8326520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L’ APPROCCIO PRESTAZIONALE DELLA ISO 39001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39F1743A-7846-4E8E-8CCC-F6DD7286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78" y="1133303"/>
            <a:ext cx="7874696" cy="3234523"/>
          </a:xfrm>
        </p:spPr>
        <p:txBody>
          <a:bodyPr/>
          <a:lstStyle/>
          <a:p>
            <a:r>
              <a:rPr lang="it-IT" sz="2400" dirty="0"/>
              <a:t>La norma </a:t>
            </a:r>
            <a:r>
              <a:rPr lang="it-IT" sz="2600" b="1" dirty="0">
                <a:solidFill>
                  <a:srgbClr val="284E83"/>
                </a:solidFill>
              </a:rPr>
              <a:t>ISO 39001 </a:t>
            </a:r>
            <a:r>
              <a:rPr lang="it-IT" sz="2400" dirty="0"/>
              <a:t>affianca altre norme sui sistemi di </a:t>
            </a:r>
            <a:r>
              <a:rPr lang="it-IT" sz="2600" b="1" dirty="0">
                <a:solidFill>
                  <a:srgbClr val="284E83"/>
                </a:solidFill>
              </a:rPr>
              <a:t>gestione organizzativa </a:t>
            </a:r>
            <a:r>
              <a:rPr lang="it-IT" sz="2400" dirty="0"/>
              <a:t>(come quelle per la qualità, per l’ambiente, per la salute e la sicurezza sul lavoro, ecc.) allo scopo di fornire uno </a:t>
            </a:r>
            <a:r>
              <a:rPr lang="it-IT" sz="2600" b="1" dirty="0">
                <a:solidFill>
                  <a:srgbClr val="284E83"/>
                </a:solidFill>
              </a:rPr>
              <a:t>strumento metodologico </a:t>
            </a:r>
            <a:r>
              <a:rPr lang="it-IT" sz="2400" dirty="0"/>
              <a:t>per pianificare e controllare efficacemente le operazioni su strada e prevenire gli incidenti che determinano morti e lesioni, dovuti al traffico stradale.</a:t>
            </a:r>
          </a:p>
          <a:p>
            <a:endParaRPr lang="it-IT" dirty="0"/>
          </a:p>
        </p:txBody>
      </p:sp>
      <p:sp>
        <p:nvSpPr>
          <p:cNvPr id="13" name="Segnaposto contenuto 8">
            <a:extLst>
              <a:ext uri="{FF2B5EF4-FFF2-40B4-BE49-F238E27FC236}">
                <a16:creationId xmlns="" xmlns:a16="http://schemas.microsoft.com/office/drawing/2014/main" id="{D6DCF74C-325B-4AA2-A42E-CA352E94A946}"/>
              </a:ext>
            </a:extLst>
          </p:cNvPr>
          <p:cNvSpPr txBox="1">
            <a:spLocks/>
          </p:cNvSpPr>
          <p:nvPr/>
        </p:nvSpPr>
        <p:spPr>
          <a:xfrm>
            <a:off x="9258300" y="4240117"/>
            <a:ext cx="1499621" cy="2554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4000"/>
              </a:lnSpc>
              <a:spcBef>
                <a:spcPts val="10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tx2"/>
                </a:solidFill>
              </a:rPr>
              <a:t>www.iso.org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6A3EBC78-C409-4305-8825-2D857827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574" y="2924425"/>
            <a:ext cx="3473597" cy="119646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27099" y="5184118"/>
            <a:ext cx="107924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La norma è stata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emanata nel 2012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dall’ISO, l’organizzazione con sede a Ginevra alla quale aderiscono più di 160 nazioni.</a:t>
            </a:r>
          </a:p>
        </p:txBody>
      </p:sp>
    </p:spTree>
    <p:extLst>
      <p:ext uri="{BB962C8B-B14F-4D97-AF65-F5344CB8AC3E}">
        <p14:creationId xmlns:p14="http://schemas.microsoft.com/office/powerpoint/2010/main" val="7713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44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39F1743A-7846-4E8E-8CCC-F6DD7286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77" y="1169396"/>
            <a:ext cx="6818924" cy="326838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400" dirty="0"/>
              <a:t>La norma ISO 39001 può essere applicata da aziende ed enti,  di </a:t>
            </a:r>
            <a:r>
              <a:rPr lang="it-IT" sz="2600" b="1" dirty="0">
                <a:solidFill>
                  <a:srgbClr val="284E83"/>
                </a:solidFill>
              </a:rPr>
              <a:t>qualunque dimensione e settore di attività</a:t>
            </a:r>
            <a:r>
              <a:rPr lang="it-IT" sz="2400" dirty="0"/>
              <a:t>.</a:t>
            </a:r>
          </a:p>
          <a:p>
            <a:pPr>
              <a:spcBef>
                <a:spcPts val="0"/>
              </a:spcBef>
            </a:pPr>
            <a:r>
              <a:rPr lang="it-IT" sz="2400" dirty="0"/>
              <a:t>I requisiti della norma sono formulati con un carattere generale e seguono un approccio per processi di valenza logica.                                     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4BE7EC92-04A2-44AC-9A03-6FD99F8B7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0" y="1169396"/>
            <a:ext cx="4163059" cy="2774289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="" xmlns:a16="http://schemas.microsoft.com/office/drawing/2014/main" id="{0DF28854-0B0D-4C3F-B2E9-9D8B8928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9095" y="4114902"/>
            <a:ext cx="11248682" cy="2113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4000"/>
              </a:lnSpc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Spetta alle singole organizzazioni interpretare questi requisiti  per adattarli alla propria specifica realtà.</a:t>
            </a:r>
          </a:p>
          <a:p>
            <a:pPr lvl="0">
              <a:lnSpc>
                <a:spcPct val="134000"/>
              </a:lnSpc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La ISO 39001 promuove una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responsabilità condivisa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tra tutti gli 	operatori coinvolti nel traffico stradale.</a:t>
            </a:r>
          </a:p>
        </p:txBody>
      </p:sp>
    </p:spTree>
    <p:extLst>
      <p:ext uri="{BB962C8B-B14F-4D97-AF65-F5344CB8AC3E}">
        <p14:creationId xmlns:p14="http://schemas.microsoft.com/office/powerpoint/2010/main" val="25212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45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39F1743A-7846-4E8E-8CCC-F6DD7286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76" y="1170966"/>
            <a:ext cx="7479323" cy="326838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400" dirty="0"/>
              <a:t>I requisiti della ISO 39001 sono esposti secondo un ordine corrispondente alla </a:t>
            </a:r>
            <a:r>
              <a:rPr lang="it-IT" sz="2600" b="1" dirty="0">
                <a:solidFill>
                  <a:srgbClr val="284E83"/>
                </a:solidFill>
              </a:rPr>
              <a:t>struttura di alto livello </a:t>
            </a:r>
            <a:r>
              <a:rPr lang="it-IT" sz="2400" dirty="0"/>
              <a:t>«high </a:t>
            </a:r>
            <a:r>
              <a:rPr lang="it-IT" sz="2400" dirty="0" err="1"/>
              <a:t>level</a:t>
            </a:r>
            <a:r>
              <a:rPr lang="it-IT" sz="2400" dirty="0"/>
              <a:t> </a:t>
            </a:r>
            <a:r>
              <a:rPr lang="it-IT" sz="2400" dirty="0" err="1"/>
              <a:t>structure</a:t>
            </a:r>
            <a:r>
              <a:rPr lang="it-IT" sz="2400" dirty="0"/>
              <a:t>» delle norme ISO sui sistemi di gestione. Questa struttura si articola in </a:t>
            </a:r>
            <a:r>
              <a:rPr lang="it-IT" sz="2600" b="1" dirty="0">
                <a:solidFill>
                  <a:srgbClr val="284E83"/>
                </a:solidFill>
              </a:rPr>
              <a:t>10 punti</a:t>
            </a:r>
            <a:r>
              <a:rPr lang="it-IT" sz="2400" dirty="0"/>
              <a:t> e favorisce l’integrazione tra i sistemi di gestione.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1279B6F-9E14-4090-B405-436BB3BDF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959" y="1656812"/>
            <a:ext cx="3657600" cy="2437447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51F88CDF-1183-4F9F-A8B8-B04E7695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2" name="Rettangolo 1"/>
          <p:cNvSpPr/>
          <p:nvPr/>
        </p:nvSpPr>
        <p:spPr>
          <a:xfrm>
            <a:off x="928079" y="4406760"/>
            <a:ext cx="10768622" cy="1618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4000"/>
              </a:lnSpc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Per questo motivo, un’azienda che ha già attivato un sistema di gestione secondo una norma ISO per la qualità, per l’ambiente o per altri ambiti,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sarà agevolata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nell’applicazione della ISO 39001.</a:t>
            </a:r>
          </a:p>
        </p:txBody>
      </p:sp>
    </p:spTree>
    <p:extLst>
      <p:ext uri="{BB962C8B-B14F-4D97-AF65-F5344CB8AC3E}">
        <p14:creationId xmlns:p14="http://schemas.microsoft.com/office/powerpoint/2010/main" val="31640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46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2" name="Segnaposto contenuto 8">
            <a:extLst>
              <a:ext uri="{FF2B5EF4-FFF2-40B4-BE49-F238E27FC236}">
                <a16:creationId xmlns="" xmlns:a16="http://schemas.microsoft.com/office/drawing/2014/main" id="{7AAD08BE-28D1-402A-8678-D4FA1C6E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76" y="1244661"/>
            <a:ext cx="8646604" cy="2616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400" dirty="0"/>
              <a:t>La conformità ai requisiti della </a:t>
            </a:r>
            <a:r>
              <a:rPr lang="it-IT" sz="2600" b="1" dirty="0">
                <a:solidFill>
                  <a:srgbClr val="284E83"/>
                </a:solidFill>
              </a:rPr>
              <a:t>ISO 39001 </a:t>
            </a:r>
            <a:r>
              <a:rPr lang="it-IT" sz="2400" dirty="0"/>
              <a:t>può avere come pubblico riconoscimento una </a:t>
            </a:r>
            <a:r>
              <a:rPr lang="it-IT" sz="2600" b="1" dirty="0">
                <a:solidFill>
                  <a:srgbClr val="284E83"/>
                </a:solidFill>
              </a:rPr>
              <a:t>certificazione</a:t>
            </a:r>
            <a:r>
              <a:rPr lang="it-IT" sz="2400" dirty="0"/>
              <a:t> di parte terza rilasciata da un </a:t>
            </a:r>
            <a:r>
              <a:rPr lang="it-IT" sz="2600" b="1" dirty="0">
                <a:solidFill>
                  <a:srgbClr val="284E83"/>
                </a:solidFill>
              </a:rPr>
              <a:t>organismo accreditato</a:t>
            </a:r>
            <a:r>
              <a:rPr lang="it-IT" sz="2400" dirty="0"/>
              <a:t>. </a:t>
            </a:r>
          </a:p>
          <a:p>
            <a:pPr>
              <a:spcBef>
                <a:spcPts val="0"/>
              </a:spcBef>
            </a:pPr>
            <a:r>
              <a:rPr lang="it-IT" sz="2400" dirty="0"/>
              <a:t>Tuttavia non è il conseguimento di un certificato la principale finalità dell’applicazione di questa norma.       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F8A15B2-C1F0-42C8-9029-C992C5C2D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E5D310EB-CF15-4ECA-A2FD-12262155A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495" y="1151769"/>
            <a:ext cx="2660018" cy="266001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27099" y="3722303"/>
            <a:ext cx="10792459" cy="2690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4000"/>
              </a:lnSpc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La ISO 39001 è stata concepita per conseguire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prestazioni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di sicurezza stradale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superiori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 quelle raggiungibili mediante il rispetto delle leggi sul traffico stradale e per favorire il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raggiungimento di obiettivi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 sicurezza </a:t>
            </a:r>
            <a:r>
              <a:rPr lang="it-IT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propri dell’organizzazione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che adotta questo standard.</a:t>
            </a:r>
          </a:p>
        </p:txBody>
      </p:sp>
    </p:spTree>
    <p:extLst>
      <p:ext uri="{BB962C8B-B14F-4D97-AF65-F5344CB8AC3E}">
        <p14:creationId xmlns:p14="http://schemas.microsoft.com/office/powerpoint/2010/main" val="94299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47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2" name="Segnaposto contenuto 8">
            <a:extLst>
              <a:ext uri="{FF2B5EF4-FFF2-40B4-BE49-F238E27FC236}">
                <a16:creationId xmlns="" xmlns:a16="http://schemas.microsoft.com/office/drawing/2014/main" id="{7AAD08BE-28D1-402A-8678-D4FA1C6E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86" y="1229067"/>
            <a:ext cx="8860714" cy="25047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400" dirty="0"/>
              <a:t>La norma ISO 39001 induce a </a:t>
            </a:r>
            <a:r>
              <a:rPr lang="it-IT" sz="2600" b="1" dirty="0">
                <a:solidFill>
                  <a:srgbClr val="284E83"/>
                </a:solidFill>
              </a:rPr>
              <a:t>controllare i processi </a:t>
            </a:r>
            <a:r>
              <a:rPr lang="it-IT" sz="2400" dirty="0"/>
              <a:t>di un’organizzazione e promuove un </a:t>
            </a:r>
            <a:r>
              <a:rPr lang="it-IT" sz="2600" b="1" dirty="0">
                <a:solidFill>
                  <a:srgbClr val="284E83"/>
                </a:solidFill>
              </a:rPr>
              <a:t>approccio</a:t>
            </a:r>
            <a:r>
              <a:rPr lang="it-IT" sz="2400" dirty="0"/>
              <a:t> </a:t>
            </a:r>
            <a:r>
              <a:rPr lang="it-IT" sz="2600" b="1" dirty="0">
                <a:solidFill>
                  <a:srgbClr val="284E83"/>
                </a:solidFill>
              </a:rPr>
              <a:t>iterativo</a:t>
            </a:r>
            <a:r>
              <a:rPr lang="it-IT" sz="2400" dirty="0"/>
              <a:t> che è basato sul ciclo di Deming (come viene di solito chiamato a motivo del nome del suo ideatore: W. Edwards Deming).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F8A15B2-C1F0-42C8-9029-C992C5C2D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15" name="Immagine 14" descr="https://upload.wikimedia.org/wikipedia/commons/thumb/7/7a/PDCA_Cycle.svg/220px-PDCA_Cycle.svg.png">
            <a:extLst>
              <a:ext uri="{FF2B5EF4-FFF2-40B4-BE49-F238E27FC236}">
                <a16:creationId xmlns="" xmlns:a16="http://schemas.microsoft.com/office/drawing/2014/main" id="{B085AA85-7060-463D-93F2-37D274E53D4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480" y="1506530"/>
            <a:ext cx="2460908" cy="22711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435685" y="3733800"/>
            <a:ext cx="11680115" cy="264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4000"/>
              </a:lnSpc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Il ciclo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PDCA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ossia Plan–Do–</a:t>
            </a:r>
            <a:r>
              <a:rPr lang="it-IT" sz="2400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Check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it-IT" sz="2400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Act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 in italiano "Pianificare - Realizzare - Verificare – </a:t>
            </a:r>
            <a:r>
              <a:rPr lang="it-IT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Agire",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è orientato al </a:t>
            </a:r>
            <a:r>
              <a:rPr 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miglioramento continuo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 costituisce l’ispirazione di tutte le norme ISO sui sistemi di gestione.</a:t>
            </a:r>
          </a:p>
          <a:p>
            <a:pPr lvl="0">
              <a:lnSpc>
                <a:spcPct val="134000"/>
              </a:lnSpc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 seguito viene evidenziato come i capitoli ed i paragrafi della ISO 	39001 esprimono in sequenza logica i contenuti di questo ciclo. </a:t>
            </a:r>
          </a:p>
        </p:txBody>
      </p:sp>
    </p:spTree>
    <p:extLst>
      <p:ext uri="{BB962C8B-B14F-4D97-AF65-F5344CB8AC3E}">
        <p14:creationId xmlns:p14="http://schemas.microsoft.com/office/powerpoint/2010/main" val="17953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48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4" name="Segnaposto testo 5">
            <a:extLst>
              <a:ext uri="{FF2B5EF4-FFF2-40B4-BE49-F238E27FC236}">
                <a16:creationId xmlns="" xmlns:a16="http://schemas.microsoft.com/office/drawing/2014/main" id="{4E890207-506C-4D1D-AED8-354ACB167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363399" y="1398588"/>
            <a:ext cx="11196423" cy="3912029"/>
            <a:chOff x="363399" y="1106488"/>
            <a:chExt cx="11196423" cy="3912029"/>
          </a:xfrm>
        </p:grpSpPr>
        <p:sp>
          <p:nvSpPr>
            <p:cNvPr id="12" name="Freccia bidirezionale orizzontale 11">
              <a:extLst>
                <a:ext uri="{FF2B5EF4-FFF2-40B4-BE49-F238E27FC236}">
                  <a16:creationId xmlns="" xmlns:a16="http://schemas.microsoft.com/office/drawing/2014/main" id="{213908C9-678F-4D12-A898-7662272F4C28}"/>
                </a:ext>
              </a:extLst>
            </p:cNvPr>
            <p:cNvSpPr/>
            <p:nvPr/>
          </p:nvSpPr>
          <p:spPr>
            <a:xfrm>
              <a:off x="1825573" y="2553342"/>
              <a:ext cx="433388" cy="33454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13" name="Freccia a destra 12">
              <a:extLst>
                <a:ext uri="{FF2B5EF4-FFF2-40B4-BE49-F238E27FC236}">
                  <a16:creationId xmlns="" xmlns:a16="http://schemas.microsoft.com/office/drawing/2014/main" id="{68F973E4-B48C-4815-BC8E-CF8D176AA783}"/>
                </a:ext>
              </a:extLst>
            </p:cNvPr>
            <p:cNvSpPr/>
            <p:nvPr/>
          </p:nvSpPr>
          <p:spPr>
            <a:xfrm>
              <a:off x="3476255" y="2553341"/>
              <a:ext cx="360362" cy="3345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16" name="Freccia a destra 15">
              <a:extLst>
                <a:ext uri="{FF2B5EF4-FFF2-40B4-BE49-F238E27FC236}">
                  <a16:creationId xmlns="" xmlns:a16="http://schemas.microsoft.com/office/drawing/2014/main" id="{73ADC06F-04D7-4A89-AD4A-7459E176CDDB}"/>
                </a:ext>
              </a:extLst>
            </p:cNvPr>
            <p:cNvSpPr/>
            <p:nvPr/>
          </p:nvSpPr>
          <p:spPr>
            <a:xfrm>
              <a:off x="5182151" y="2573804"/>
              <a:ext cx="431800" cy="3140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17" name="Freccia a destra 16">
              <a:extLst>
                <a:ext uri="{FF2B5EF4-FFF2-40B4-BE49-F238E27FC236}">
                  <a16:creationId xmlns="" xmlns:a16="http://schemas.microsoft.com/office/drawing/2014/main" id="{5A699D5E-1D23-4E78-B13E-B3BF0EF61FA7}"/>
                </a:ext>
              </a:extLst>
            </p:cNvPr>
            <p:cNvSpPr/>
            <p:nvPr/>
          </p:nvSpPr>
          <p:spPr>
            <a:xfrm>
              <a:off x="6464700" y="2586105"/>
              <a:ext cx="504825" cy="3017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19" name="Freccia a destra 18">
              <a:extLst>
                <a:ext uri="{FF2B5EF4-FFF2-40B4-BE49-F238E27FC236}">
                  <a16:creationId xmlns="" xmlns:a16="http://schemas.microsoft.com/office/drawing/2014/main" id="{947D2E12-B148-4210-8877-1F9401FE09C9}"/>
                </a:ext>
              </a:extLst>
            </p:cNvPr>
            <p:cNvSpPr/>
            <p:nvPr/>
          </p:nvSpPr>
          <p:spPr>
            <a:xfrm>
              <a:off x="9432164" y="2518738"/>
              <a:ext cx="621808" cy="3106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20" name="Freccia a destra 19">
              <a:extLst>
                <a:ext uri="{FF2B5EF4-FFF2-40B4-BE49-F238E27FC236}">
                  <a16:creationId xmlns="" xmlns:a16="http://schemas.microsoft.com/office/drawing/2014/main" id="{AD05AA8B-6B7D-43E6-9B42-4F130149499D}"/>
                </a:ext>
              </a:extLst>
            </p:cNvPr>
            <p:cNvSpPr/>
            <p:nvPr/>
          </p:nvSpPr>
          <p:spPr>
            <a:xfrm>
              <a:off x="7825744" y="2586104"/>
              <a:ext cx="433387" cy="3017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="" xmlns:a16="http://schemas.microsoft.com/office/drawing/2014/main" id="{1495E08C-CE48-44CE-9A97-35FC4CE3A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6941" y="1137545"/>
              <a:ext cx="1152525" cy="522287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altLang="it-IT" sz="2800" b="1" dirty="0">
                  <a:solidFill>
                    <a:schemeClr val="bg1"/>
                  </a:solidFill>
                  <a:latin typeface="Calibri" pitchFamily="34" charset="0"/>
                </a:rPr>
                <a:t>PLAN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="" xmlns:a16="http://schemas.microsoft.com/office/drawing/2014/main" id="{7378E440-237E-4DDC-9244-79911ED3EFF6}"/>
                </a:ext>
              </a:extLst>
            </p:cNvPr>
            <p:cNvSpPr txBox="1"/>
            <p:nvPr/>
          </p:nvSpPr>
          <p:spPr>
            <a:xfrm>
              <a:off x="6101524" y="1129430"/>
              <a:ext cx="1152525" cy="5222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b="1" dirty="0">
                  <a:solidFill>
                    <a:schemeClr val="bg1"/>
                  </a:solidFill>
                  <a:latin typeface="+mn-lt"/>
                </a:rPr>
                <a:t>DO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="" xmlns:a16="http://schemas.microsoft.com/office/drawing/2014/main" id="{230CF749-AF13-4CF5-B2DF-0F9935D5A17E}"/>
                </a:ext>
              </a:extLst>
            </p:cNvPr>
            <p:cNvSpPr txBox="1"/>
            <p:nvPr/>
          </p:nvSpPr>
          <p:spPr>
            <a:xfrm>
              <a:off x="8208412" y="1141084"/>
              <a:ext cx="1152525" cy="5222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b="1" dirty="0">
                  <a:solidFill>
                    <a:schemeClr val="bg1"/>
                  </a:solidFill>
                  <a:latin typeface="+mn-lt"/>
                </a:rPr>
                <a:t>CHECK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="" xmlns:a16="http://schemas.microsoft.com/office/drawing/2014/main" id="{31EC0ED7-87DD-4D4F-B070-488BAE425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2373" y="1106488"/>
              <a:ext cx="1128801" cy="5222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800" b="1" dirty="0">
                  <a:solidFill>
                    <a:schemeClr val="bg1"/>
                  </a:solidFill>
                  <a:latin typeface="Calibri" pitchFamily="34" charset="0"/>
                </a:rPr>
                <a:t>ACT</a:t>
              </a:r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="" xmlns:a16="http://schemas.microsoft.com/office/drawing/2014/main" id="{81D40CFE-1B5B-4B11-9694-DD4AF7677D76}"/>
                </a:ext>
              </a:extLst>
            </p:cNvPr>
            <p:cNvGrpSpPr/>
            <p:nvPr/>
          </p:nvGrpSpPr>
          <p:grpSpPr>
            <a:xfrm>
              <a:off x="363399" y="2182104"/>
              <a:ext cx="1453409" cy="1052343"/>
              <a:chOff x="0" y="0"/>
              <a:chExt cx="1089274" cy="1052343"/>
            </a:xfrm>
          </p:grpSpPr>
          <p:sp>
            <p:nvSpPr>
              <p:cNvPr id="26" name="Rettangolo 25">
                <a:extLst>
                  <a:ext uri="{FF2B5EF4-FFF2-40B4-BE49-F238E27FC236}">
                    <a16:creationId xmlns="" xmlns:a16="http://schemas.microsoft.com/office/drawing/2014/main" id="{9AFC3926-64FB-4C0C-9C06-B2B47D230D31}"/>
                  </a:ext>
                </a:extLst>
              </p:cNvPr>
              <p:cNvSpPr/>
              <p:nvPr/>
            </p:nvSpPr>
            <p:spPr>
              <a:xfrm>
                <a:off x="0" y="0"/>
                <a:ext cx="1089274" cy="10523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CasellaDiTesto 26">
                <a:extLst>
                  <a:ext uri="{FF2B5EF4-FFF2-40B4-BE49-F238E27FC236}">
                    <a16:creationId xmlns="" xmlns:a16="http://schemas.microsoft.com/office/drawing/2014/main" id="{58A72FDD-24C1-4D1B-BCAD-342602654DCC}"/>
                  </a:ext>
                </a:extLst>
              </p:cNvPr>
              <p:cNvSpPr txBox="1"/>
              <p:nvPr/>
            </p:nvSpPr>
            <p:spPr>
              <a:xfrm>
                <a:off x="0" y="0"/>
                <a:ext cx="1089274" cy="105234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i="0" kern="1200" baseline="0" dirty="0">
                    <a:latin typeface="Arial Narrow" pitchFamily="34" charset="0"/>
                  </a:rPr>
                  <a:t>Contesto (esterno ed interno) dell’organizzazione</a:t>
                </a:r>
                <a:endParaRPr lang="it-IT" sz="1200" b="1" kern="1200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8" name="Gruppo 27">
              <a:extLst>
                <a:ext uri="{FF2B5EF4-FFF2-40B4-BE49-F238E27FC236}">
                  <a16:creationId xmlns="" xmlns:a16="http://schemas.microsoft.com/office/drawing/2014/main" id="{134C9FD0-1275-4EB0-8D01-1C5E850F478A}"/>
                </a:ext>
              </a:extLst>
            </p:cNvPr>
            <p:cNvGrpSpPr/>
            <p:nvPr/>
          </p:nvGrpSpPr>
          <p:grpSpPr>
            <a:xfrm>
              <a:off x="2270385" y="2167288"/>
              <a:ext cx="1205870" cy="1185512"/>
              <a:chOff x="1235690" y="0"/>
              <a:chExt cx="940711" cy="1042280"/>
            </a:xfrm>
          </p:grpSpPr>
          <p:sp>
            <p:nvSpPr>
              <p:cNvPr id="29" name="Rettangolo 28">
                <a:extLst>
                  <a:ext uri="{FF2B5EF4-FFF2-40B4-BE49-F238E27FC236}">
                    <a16:creationId xmlns="" xmlns:a16="http://schemas.microsoft.com/office/drawing/2014/main" id="{2DCA2875-9A31-4409-8554-51C2F77256B4}"/>
                  </a:ext>
                </a:extLst>
              </p:cNvPr>
              <p:cNvSpPr/>
              <p:nvPr/>
            </p:nvSpPr>
            <p:spPr>
              <a:xfrm>
                <a:off x="1235690" y="0"/>
                <a:ext cx="940711" cy="104228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CasellaDiTesto 29">
                <a:extLst>
                  <a:ext uri="{FF2B5EF4-FFF2-40B4-BE49-F238E27FC236}">
                    <a16:creationId xmlns="" xmlns:a16="http://schemas.microsoft.com/office/drawing/2014/main" id="{A599DE5F-1E69-4EE6-B451-AF2BF4418600}"/>
                  </a:ext>
                </a:extLst>
              </p:cNvPr>
              <p:cNvSpPr txBox="1"/>
              <p:nvPr/>
            </p:nvSpPr>
            <p:spPr>
              <a:xfrm>
                <a:off x="1235690" y="0"/>
                <a:ext cx="940711" cy="10422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Arial Narrow" pitchFamily="34" charset="0"/>
                  </a:rPr>
                  <a:t> </a:t>
                </a:r>
                <a:r>
                  <a:rPr lang="it-IT" sz="1400" b="1" i="0" kern="1200" baseline="0" dirty="0">
                    <a:latin typeface="Arial Narrow" pitchFamily="34" charset="0"/>
                  </a:rPr>
                  <a:t>Leadership</a:t>
                </a:r>
              </a:p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dirty="0">
                    <a:latin typeface="Arial Narrow" pitchFamily="34" charset="0"/>
                  </a:rPr>
                  <a:t>(responsabilità della Direzione)</a:t>
                </a:r>
                <a:endParaRPr lang="it-IT" sz="1400" b="1" kern="1200" dirty="0">
                  <a:latin typeface="Arial Narrow" pitchFamily="34" charset="0"/>
                </a:endParaRP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="" xmlns:a16="http://schemas.microsoft.com/office/drawing/2014/main" id="{7E3DF1B4-B1F5-41AB-A608-082DFCB5C64E}"/>
                </a:ext>
              </a:extLst>
            </p:cNvPr>
            <p:cNvGrpSpPr/>
            <p:nvPr/>
          </p:nvGrpSpPr>
          <p:grpSpPr>
            <a:xfrm>
              <a:off x="3859864" y="2192167"/>
              <a:ext cx="1304758" cy="1160633"/>
              <a:chOff x="2364429" y="0"/>
              <a:chExt cx="823060" cy="1042280"/>
            </a:xfrm>
          </p:grpSpPr>
          <p:sp>
            <p:nvSpPr>
              <p:cNvPr id="32" name="Rettangolo 31">
                <a:extLst>
                  <a:ext uri="{FF2B5EF4-FFF2-40B4-BE49-F238E27FC236}">
                    <a16:creationId xmlns="" xmlns:a16="http://schemas.microsoft.com/office/drawing/2014/main" id="{1660595B-B060-46A9-88E8-43BA57511A5E}"/>
                  </a:ext>
                </a:extLst>
              </p:cNvPr>
              <p:cNvSpPr/>
              <p:nvPr/>
            </p:nvSpPr>
            <p:spPr>
              <a:xfrm>
                <a:off x="2364429" y="0"/>
                <a:ext cx="823060" cy="104228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CasellaDiTesto 32">
                <a:extLst>
                  <a:ext uri="{FF2B5EF4-FFF2-40B4-BE49-F238E27FC236}">
                    <a16:creationId xmlns="" xmlns:a16="http://schemas.microsoft.com/office/drawing/2014/main" id="{0DDFB913-7073-4E56-93C1-06D8040864C3}"/>
                  </a:ext>
                </a:extLst>
              </p:cNvPr>
              <p:cNvSpPr txBox="1"/>
              <p:nvPr/>
            </p:nvSpPr>
            <p:spPr>
              <a:xfrm>
                <a:off x="2364429" y="0"/>
                <a:ext cx="823060" cy="10422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i="0" kern="1200" baseline="0" dirty="0">
                    <a:latin typeface="Arial Narrow" pitchFamily="34" charset="0"/>
                  </a:rPr>
                  <a:t>Pianificazione</a:t>
                </a:r>
              </a:p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dirty="0">
                    <a:latin typeface="Arial Narrow" pitchFamily="34" charset="0"/>
                  </a:rPr>
                  <a:t>(per obiettivi)</a:t>
                </a:r>
                <a:endParaRPr lang="it-IT" sz="1400" b="1" kern="1200" dirty="0">
                  <a:latin typeface="Arial Narrow" pitchFamily="34" charset="0"/>
                </a:endParaRPr>
              </a:p>
            </p:txBody>
          </p:sp>
        </p:grpSp>
        <p:grpSp>
          <p:nvGrpSpPr>
            <p:cNvPr id="34" name="Gruppo 33">
              <a:extLst>
                <a:ext uri="{FF2B5EF4-FFF2-40B4-BE49-F238E27FC236}">
                  <a16:creationId xmlns="" xmlns:a16="http://schemas.microsoft.com/office/drawing/2014/main" id="{BE63EB8D-94C1-4E40-94F9-6BC653170C82}"/>
                </a:ext>
              </a:extLst>
            </p:cNvPr>
            <p:cNvGrpSpPr/>
            <p:nvPr/>
          </p:nvGrpSpPr>
          <p:grpSpPr>
            <a:xfrm>
              <a:off x="6972898" y="2182102"/>
              <a:ext cx="823060" cy="1148120"/>
              <a:chOff x="4634649" y="0"/>
              <a:chExt cx="823060" cy="1052343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="" xmlns:a16="http://schemas.microsoft.com/office/drawing/2014/main" id="{506296B8-A752-49DA-831F-1BFC0857AFB2}"/>
                  </a:ext>
                </a:extLst>
              </p:cNvPr>
              <p:cNvSpPr/>
              <p:nvPr/>
            </p:nvSpPr>
            <p:spPr>
              <a:xfrm>
                <a:off x="4634649" y="0"/>
                <a:ext cx="823060" cy="105234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CasellaDiTesto 35">
                <a:extLst>
                  <a:ext uri="{FF2B5EF4-FFF2-40B4-BE49-F238E27FC236}">
                    <a16:creationId xmlns="" xmlns:a16="http://schemas.microsoft.com/office/drawing/2014/main" id="{1D619DBB-26B8-486E-82A6-68BDC7FDD66E}"/>
                  </a:ext>
                </a:extLst>
              </p:cNvPr>
              <p:cNvSpPr txBox="1"/>
              <p:nvPr/>
            </p:nvSpPr>
            <p:spPr>
              <a:xfrm>
                <a:off x="4634649" y="0"/>
                <a:ext cx="823060" cy="10523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i="0" kern="1200" baseline="0" dirty="0">
                    <a:latin typeface="Arial Narrow" pitchFamily="34" charset="0"/>
                  </a:rPr>
                  <a:t>Attività operative</a:t>
                </a:r>
                <a:endParaRPr lang="it-IT" sz="1400" b="1" kern="1200" dirty="0">
                  <a:latin typeface="Arial Narrow" pitchFamily="34" charset="0"/>
                </a:endParaRPr>
              </a:p>
            </p:txBody>
          </p:sp>
        </p:grpSp>
        <p:grpSp>
          <p:nvGrpSpPr>
            <p:cNvPr id="37" name="Gruppo 36">
              <a:extLst>
                <a:ext uri="{FF2B5EF4-FFF2-40B4-BE49-F238E27FC236}">
                  <a16:creationId xmlns="" xmlns:a16="http://schemas.microsoft.com/office/drawing/2014/main" id="{B56A2C21-577D-4A28-B45F-DF8EEAC10607}"/>
                </a:ext>
              </a:extLst>
            </p:cNvPr>
            <p:cNvGrpSpPr/>
            <p:nvPr/>
          </p:nvGrpSpPr>
          <p:grpSpPr>
            <a:xfrm>
              <a:off x="5627795" y="2201950"/>
              <a:ext cx="823060" cy="1139561"/>
              <a:chOff x="3419091" y="0"/>
              <a:chExt cx="823060" cy="105234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38" name="Rettangolo 37">
                <a:extLst>
                  <a:ext uri="{FF2B5EF4-FFF2-40B4-BE49-F238E27FC236}">
                    <a16:creationId xmlns="" xmlns:a16="http://schemas.microsoft.com/office/drawing/2014/main" id="{00EFA3EC-6497-475F-BF4E-9FA794AB1DFB}"/>
                  </a:ext>
                </a:extLst>
              </p:cNvPr>
              <p:cNvSpPr/>
              <p:nvPr/>
            </p:nvSpPr>
            <p:spPr>
              <a:xfrm>
                <a:off x="3419091" y="0"/>
                <a:ext cx="823060" cy="1052343"/>
              </a:xfrm>
              <a:prstGeom prst="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CasellaDiTesto 38">
                <a:extLst>
                  <a:ext uri="{FF2B5EF4-FFF2-40B4-BE49-F238E27FC236}">
                    <a16:creationId xmlns="" xmlns:a16="http://schemas.microsoft.com/office/drawing/2014/main" id="{C8FF0B77-E1D1-4ED2-8EE0-26E5CAFCE038}"/>
                  </a:ext>
                </a:extLst>
              </p:cNvPr>
              <p:cNvSpPr txBox="1"/>
              <p:nvPr/>
            </p:nvSpPr>
            <p:spPr>
              <a:xfrm>
                <a:off x="3419091" y="0"/>
                <a:ext cx="823060" cy="105234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Arial Narrow" pitchFamily="34" charset="0"/>
                  </a:rPr>
                  <a:t> Supporto</a:t>
                </a:r>
              </a:p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dirty="0">
                    <a:latin typeface="Arial Narrow" pitchFamily="34" charset="0"/>
                  </a:rPr>
                  <a:t>(alle attività operative)</a:t>
                </a:r>
                <a:endParaRPr lang="it-IT" sz="1400" b="1" kern="1200" dirty="0">
                  <a:latin typeface="Arial Narrow" pitchFamily="34" charset="0"/>
                </a:endParaRPr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="" xmlns:a16="http://schemas.microsoft.com/office/drawing/2014/main" id="{C4DC2858-5C7E-4F69-83EE-E29C4FE66090}"/>
                </a:ext>
              </a:extLst>
            </p:cNvPr>
            <p:cNvGrpSpPr/>
            <p:nvPr/>
          </p:nvGrpSpPr>
          <p:grpSpPr>
            <a:xfrm>
              <a:off x="8277738" y="2167288"/>
              <a:ext cx="1099387" cy="1185512"/>
              <a:chOff x="5731940" y="0"/>
              <a:chExt cx="1099387" cy="1013521"/>
            </a:xfrm>
          </p:grpSpPr>
          <p:sp>
            <p:nvSpPr>
              <p:cNvPr id="41" name="Rettangolo 40">
                <a:extLst>
                  <a:ext uri="{FF2B5EF4-FFF2-40B4-BE49-F238E27FC236}">
                    <a16:creationId xmlns="" xmlns:a16="http://schemas.microsoft.com/office/drawing/2014/main" id="{1CC5CD17-CFB8-46AE-94DC-2E6BEB18CE07}"/>
                  </a:ext>
                </a:extLst>
              </p:cNvPr>
              <p:cNvSpPr/>
              <p:nvPr/>
            </p:nvSpPr>
            <p:spPr>
              <a:xfrm>
                <a:off x="5731940" y="0"/>
                <a:ext cx="1099387" cy="101352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CasellaDiTesto 41">
                <a:extLst>
                  <a:ext uri="{FF2B5EF4-FFF2-40B4-BE49-F238E27FC236}">
                    <a16:creationId xmlns="" xmlns:a16="http://schemas.microsoft.com/office/drawing/2014/main" id="{E3C7109D-A9D6-4219-AECC-6EA304642CD5}"/>
                  </a:ext>
                </a:extLst>
              </p:cNvPr>
              <p:cNvSpPr txBox="1"/>
              <p:nvPr/>
            </p:nvSpPr>
            <p:spPr>
              <a:xfrm>
                <a:off x="5731940" y="0"/>
                <a:ext cx="1099387" cy="10135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i="0" kern="1200" baseline="0" dirty="0">
                    <a:latin typeface="Arial Narrow" pitchFamily="34" charset="0"/>
                  </a:rPr>
                  <a:t>Valutazione delle prestazioni</a:t>
                </a:r>
                <a:endParaRPr lang="it-IT" sz="1200" b="1" kern="1200" dirty="0">
                  <a:latin typeface="Arial Narrow" pitchFamily="34" charset="0"/>
                </a:endParaRPr>
              </a:p>
            </p:txBody>
          </p:sp>
        </p:grpSp>
        <p:grpSp>
          <p:nvGrpSpPr>
            <p:cNvPr id="43" name="Gruppo 42">
              <a:extLst>
                <a:ext uri="{FF2B5EF4-FFF2-40B4-BE49-F238E27FC236}">
                  <a16:creationId xmlns="" xmlns:a16="http://schemas.microsoft.com/office/drawing/2014/main" id="{82143EBE-7468-42D1-85F1-2936EC590D1C}"/>
                </a:ext>
              </a:extLst>
            </p:cNvPr>
            <p:cNvGrpSpPr/>
            <p:nvPr/>
          </p:nvGrpSpPr>
          <p:grpSpPr>
            <a:xfrm>
              <a:off x="10082373" y="2115519"/>
              <a:ext cx="1175108" cy="1185511"/>
              <a:chOff x="7054461" y="0"/>
              <a:chExt cx="1175108" cy="1079030"/>
            </a:xfrm>
          </p:grpSpPr>
          <p:sp>
            <p:nvSpPr>
              <p:cNvPr id="44" name="Rettangolo 43">
                <a:extLst>
                  <a:ext uri="{FF2B5EF4-FFF2-40B4-BE49-F238E27FC236}">
                    <a16:creationId xmlns="" xmlns:a16="http://schemas.microsoft.com/office/drawing/2014/main" id="{C288A634-0F74-49B6-B041-182CE0D8E058}"/>
                  </a:ext>
                </a:extLst>
              </p:cNvPr>
              <p:cNvSpPr/>
              <p:nvPr/>
            </p:nvSpPr>
            <p:spPr>
              <a:xfrm>
                <a:off x="7054461" y="0"/>
                <a:ext cx="1175108" cy="107903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CasellaDiTesto 44">
                <a:extLst>
                  <a:ext uri="{FF2B5EF4-FFF2-40B4-BE49-F238E27FC236}">
                    <a16:creationId xmlns="" xmlns:a16="http://schemas.microsoft.com/office/drawing/2014/main" id="{522A2442-8939-407B-836C-EE98AE74F503}"/>
                  </a:ext>
                </a:extLst>
              </p:cNvPr>
              <p:cNvSpPr txBox="1"/>
              <p:nvPr/>
            </p:nvSpPr>
            <p:spPr>
              <a:xfrm>
                <a:off x="7054461" y="0"/>
                <a:ext cx="1175108" cy="10790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t-IT" sz="1400" b="1" i="0" kern="1200" baseline="0" dirty="0">
                    <a:latin typeface="Arial Narrow" pitchFamily="34" charset="0"/>
                  </a:rPr>
                  <a:t>Miglioramento</a:t>
                </a:r>
              </a:p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t-IT" sz="1400" b="1" dirty="0">
                    <a:latin typeface="Arial Narrow" pitchFamily="34" charset="0"/>
                  </a:rPr>
                  <a:t>(delle prestazioni)</a:t>
                </a:r>
                <a:endParaRPr lang="it-IT" sz="1400" b="1" kern="1200" dirty="0">
                  <a:latin typeface="Arial Narrow" pitchFamily="34" charset="0"/>
                </a:endParaRPr>
              </a:p>
            </p:txBody>
          </p:sp>
        </p:grpSp>
        <p:sp>
          <p:nvSpPr>
            <p:cNvPr id="46" name="CasellaDiTesto 45">
              <a:extLst>
                <a:ext uri="{FF2B5EF4-FFF2-40B4-BE49-F238E27FC236}">
                  <a16:creationId xmlns="" xmlns:a16="http://schemas.microsoft.com/office/drawing/2014/main" id="{961B13A9-4C83-4981-8AE7-7CA5607CC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3313" y="4495297"/>
              <a:ext cx="1976906" cy="523220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800" b="1" dirty="0">
                  <a:solidFill>
                    <a:schemeClr val="bg1"/>
                  </a:solidFill>
                  <a:latin typeface="Calibri" pitchFamily="34" charset="0"/>
                </a:rPr>
                <a:t>Pianificare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="" xmlns:a16="http://schemas.microsoft.com/office/drawing/2014/main" id="{CA148A4D-1205-43C0-98FC-BCE28BA9442E}"/>
                </a:ext>
              </a:extLst>
            </p:cNvPr>
            <p:cNvSpPr txBox="1"/>
            <p:nvPr/>
          </p:nvSpPr>
          <p:spPr>
            <a:xfrm>
              <a:off x="5182151" y="4467938"/>
              <a:ext cx="2631336" cy="5222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b="1" dirty="0">
                  <a:solidFill>
                    <a:schemeClr val="bg1"/>
                  </a:solidFill>
                </a:rPr>
                <a:t>Realizzare</a:t>
              </a:r>
              <a:endParaRPr lang="it-IT" sz="28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="" xmlns:a16="http://schemas.microsoft.com/office/drawing/2014/main" id="{E6D9BB9B-A632-4FAC-B98E-5CC62E564FB5}"/>
                </a:ext>
              </a:extLst>
            </p:cNvPr>
            <p:cNvSpPr txBox="1"/>
            <p:nvPr/>
          </p:nvSpPr>
          <p:spPr>
            <a:xfrm>
              <a:off x="8063239" y="4458422"/>
              <a:ext cx="1633917" cy="5222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b="1" dirty="0">
                  <a:solidFill>
                    <a:schemeClr val="bg1"/>
                  </a:solidFill>
                </a:rPr>
                <a:t>Verificare</a:t>
              </a:r>
              <a:endParaRPr lang="it-IT" sz="28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="" xmlns:a16="http://schemas.microsoft.com/office/drawing/2014/main" id="{5076B863-F4F0-40C6-B481-26BA42195C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3872" y="4458421"/>
              <a:ext cx="1565950" cy="5222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800" b="1" dirty="0">
                  <a:solidFill>
                    <a:schemeClr val="bg1"/>
                  </a:solidFill>
                  <a:latin typeface="Calibri" pitchFamily="34" charset="0"/>
                </a:rPr>
                <a:t>Agire</a:t>
              </a:r>
            </a:p>
          </p:txBody>
        </p:sp>
      </p:grpSp>
      <p:sp>
        <p:nvSpPr>
          <p:cNvPr id="50" name="Titolo 1">
            <a:extLst>
              <a:ext uri="{FF2B5EF4-FFF2-40B4-BE49-F238E27FC236}">
                <a16:creationId xmlns="" xmlns:a16="http://schemas.microsoft.com/office/drawing/2014/main" id="{56733C08-8F6B-4293-BB54-45F342D5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759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49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3" name="Segnaposto testo 5">
            <a:extLst>
              <a:ext uri="{FF2B5EF4-FFF2-40B4-BE49-F238E27FC236}">
                <a16:creationId xmlns="" xmlns:a16="http://schemas.microsoft.com/office/drawing/2014/main" id="{C6C15C5C-9BB1-4B83-99F4-E332CA15ED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FB442C6E-056A-44C5-B130-CA827FE715E4}"/>
              </a:ext>
            </a:extLst>
          </p:cNvPr>
          <p:cNvSpPr txBox="1">
            <a:spLocks/>
          </p:cNvSpPr>
          <p:nvPr/>
        </p:nvSpPr>
        <p:spPr>
          <a:xfrm>
            <a:off x="1692559" y="1140630"/>
            <a:ext cx="432048" cy="49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D48D7713-CCBB-4BD6-93BA-DFC03B27A9E3}"/>
              </a:ext>
            </a:extLst>
          </p:cNvPr>
          <p:cNvSpPr txBox="1"/>
          <p:nvPr/>
        </p:nvSpPr>
        <p:spPr>
          <a:xfrm>
            <a:off x="2124607" y="1730226"/>
            <a:ext cx="554461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 </a:t>
            </a:r>
            <a:r>
              <a:rPr lang="it-IT" sz="2000" b="1" dirty="0">
                <a:latin typeface="Trebuchet MS" panose="020B0603020202020204" pitchFamily="34" charset="0"/>
              </a:rPr>
              <a:t>4 - Contesto dell’organizzazione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A4682A87-2D6B-430A-B00A-13C8B0B59C58}"/>
              </a:ext>
            </a:extLst>
          </p:cNvPr>
          <p:cNvSpPr txBox="1"/>
          <p:nvPr/>
        </p:nvSpPr>
        <p:spPr>
          <a:xfrm>
            <a:off x="2562337" y="2130739"/>
            <a:ext cx="905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rebuchet MS" panose="020B0603020202020204" pitchFamily="34" charset="0"/>
              </a:rPr>
              <a:t>4.1 Comprendere l’organizzazione e il suo contesto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4.2 Comprendere le esigenze e le aspettative delle parti interessate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4.3 Determinazione del campo di applicazione del SG della Sicurezza del Traffico Stradale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4.4 Sistema di Gestione della Sicurezza del Traffico Stradale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A94EDB66-8103-4AC0-9B89-95AEA8B0F50F}"/>
              </a:ext>
            </a:extLst>
          </p:cNvPr>
          <p:cNvSpPr txBox="1"/>
          <p:nvPr/>
        </p:nvSpPr>
        <p:spPr>
          <a:xfrm>
            <a:off x="2124607" y="3237426"/>
            <a:ext cx="554461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 </a:t>
            </a:r>
            <a:r>
              <a:rPr lang="it-IT" sz="2000" b="1" dirty="0">
                <a:latin typeface="Trebuchet MS" panose="020B0603020202020204" pitchFamily="34" charset="0"/>
              </a:rPr>
              <a:t>5 - Leadership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D035D78D-1417-4625-85CA-D62FCA9475DD}"/>
              </a:ext>
            </a:extLst>
          </p:cNvPr>
          <p:cNvSpPr txBox="1"/>
          <p:nvPr/>
        </p:nvSpPr>
        <p:spPr>
          <a:xfrm>
            <a:off x="2541424" y="3637536"/>
            <a:ext cx="6661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rebuchet MS" panose="020B0603020202020204" pitchFamily="34" charset="0"/>
              </a:rPr>
              <a:t>5.1 Leadership e impegno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5.2 Politica per la qualità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5.3 Autorità, responsabilità e ruoli organizzativi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67B0E671-ED0E-44B8-9F6F-E72DC1062FCF}"/>
              </a:ext>
            </a:extLst>
          </p:cNvPr>
          <p:cNvSpPr txBox="1"/>
          <p:nvPr/>
        </p:nvSpPr>
        <p:spPr>
          <a:xfrm>
            <a:off x="2124607" y="4542591"/>
            <a:ext cx="554461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/>
              <a:t> </a:t>
            </a:r>
            <a:r>
              <a:rPr lang="it-IT" sz="2000" b="1" dirty="0">
                <a:latin typeface="Trebuchet MS" panose="020B0603020202020204" pitchFamily="34" charset="0"/>
              </a:rPr>
              <a:t>6 - Pianificazione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B9985BBB-6E10-4F57-BB6B-D2542F25417D}"/>
              </a:ext>
            </a:extLst>
          </p:cNvPr>
          <p:cNvSpPr txBox="1"/>
          <p:nvPr/>
        </p:nvSpPr>
        <p:spPr>
          <a:xfrm>
            <a:off x="2556655" y="4942303"/>
            <a:ext cx="8126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rebuchet MS" panose="020B0603020202020204" pitchFamily="34" charset="0"/>
              </a:rPr>
              <a:t>6.1 Generalità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6.2 Azioni di indirizzo per rischi e opportunità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6.3 Fattori prestazionali della Sicurezza del Traffico Stradale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6.4 Obiettivi di Sicurezza del Traffico Stradale e pianificazione per raggiungerli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4E273098-D97B-465C-A305-665C47379517}"/>
              </a:ext>
            </a:extLst>
          </p:cNvPr>
          <p:cNvSpPr txBox="1"/>
          <p:nvPr/>
        </p:nvSpPr>
        <p:spPr>
          <a:xfrm>
            <a:off x="1697552" y="1128614"/>
            <a:ext cx="8568952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	</a:t>
            </a:r>
            <a:r>
              <a:rPr lang="it-IT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PLAN   -   </a:t>
            </a:r>
            <a:r>
              <a:rPr lang="it-IT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Pianificare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="" xmlns:a16="http://schemas.microsoft.com/office/drawing/2014/main" id="{5D541C9E-4CC0-4A1F-8814-7377A106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573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RISCHIO DA INCIDENTI STRADALI – problema GLOBALE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100410"/>
            <a:ext cx="7858837" cy="46399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dirty="0"/>
              <a:t>Si stima che </a:t>
            </a:r>
            <a:r>
              <a:rPr lang="it-IT" sz="2400" b="1" dirty="0">
                <a:solidFill>
                  <a:srgbClr val="284E83"/>
                </a:solidFill>
              </a:rPr>
              <a:t>ogni anno </a:t>
            </a:r>
            <a:r>
              <a:rPr lang="it-IT" sz="2400" dirty="0"/>
              <a:t>a </a:t>
            </a:r>
            <a:r>
              <a:rPr lang="it-IT" sz="2400" b="1" dirty="0">
                <a:solidFill>
                  <a:srgbClr val="284E83"/>
                </a:solidFill>
              </a:rPr>
              <a:t>livello mondiale</a:t>
            </a:r>
            <a:r>
              <a:rPr lang="it-IT" sz="2400" dirty="0"/>
              <a:t>: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284E83"/>
                </a:solidFill>
              </a:rPr>
              <a:t>1,3 milioni </a:t>
            </a:r>
            <a:r>
              <a:rPr lang="it-IT" sz="2400" dirty="0"/>
              <a:t>di persone muoiano a seguito di incidenti stradali.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Da </a:t>
            </a:r>
            <a:r>
              <a:rPr lang="it-IT" sz="2400" b="1" dirty="0">
                <a:solidFill>
                  <a:srgbClr val="284E83"/>
                </a:solidFill>
              </a:rPr>
              <a:t>20 a 50 milioni </a:t>
            </a:r>
            <a:r>
              <a:rPr lang="it-IT" sz="2400" dirty="0"/>
              <a:t>di persone rimangono ferite in incidenti stradali.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I numeri sono </a:t>
            </a:r>
            <a:r>
              <a:rPr lang="it-IT" sz="2400" b="1" dirty="0">
                <a:solidFill>
                  <a:srgbClr val="284E83"/>
                </a:solidFill>
              </a:rPr>
              <a:t>in aumento</a:t>
            </a:r>
            <a:r>
              <a:rPr lang="it-IT" sz="2400" dirty="0"/>
              <a:t>.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La sicurezza stradale </a:t>
            </a:r>
            <a:r>
              <a:rPr lang="it-IT" sz="2400" b="1" dirty="0">
                <a:solidFill>
                  <a:srgbClr val="284E83"/>
                </a:solidFill>
              </a:rPr>
              <a:t>riguarda tutti</a:t>
            </a:r>
            <a:r>
              <a:rPr lang="it-IT" sz="2400" dirty="0"/>
              <a:t>.</a:t>
            </a:r>
          </a:p>
        </p:txBody>
      </p:sp>
      <p:sp>
        <p:nvSpPr>
          <p:cNvPr id="8" name="Rettangolo 7"/>
          <p:cNvSpPr/>
          <p:nvPr/>
        </p:nvSpPr>
        <p:spPr>
          <a:xfrm>
            <a:off x="375931" y="4276176"/>
            <a:ext cx="11042039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Migliorare la sicurezza stradale (RTS) è un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impegno globale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Possiamo intervenire con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azioni positive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anche quando si parla di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sicurezza sul lavoro.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217" y="945930"/>
            <a:ext cx="2770954" cy="25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50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6" name="Segnaposto testo 5">
            <a:extLst>
              <a:ext uri="{FF2B5EF4-FFF2-40B4-BE49-F238E27FC236}">
                <a16:creationId xmlns="" xmlns:a16="http://schemas.microsoft.com/office/drawing/2014/main" id="{00AB374E-3E57-4AD1-B057-B8AD40A7C2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490844E2-C25E-4438-BECD-76348E9033FD}"/>
              </a:ext>
            </a:extLst>
          </p:cNvPr>
          <p:cNvSpPr txBox="1">
            <a:spLocks/>
          </p:cNvSpPr>
          <p:nvPr/>
        </p:nvSpPr>
        <p:spPr>
          <a:xfrm>
            <a:off x="1655676" y="1156098"/>
            <a:ext cx="432048" cy="49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44C73DD6-A00F-45CF-BCDB-81C8461DD5BC}"/>
              </a:ext>
            </a:extLst>
          </p:cNvPr>
          <p:cNvSpPr txBox="1"/>
          <p:nvPr/>
        </p:nvSpPr>
        <p:spPr>
          <a:xfrm>
            <a:off x="2075138" y="1860159"/>
            <a:ext cx="5544616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 </a:t>
            </a:r>
            <a:r>
              <a:rPr lang="it-IT" sz="2200" b="1" dirty="0">
                <a:latin typeface="Trebuchet MS" panose="020B0603020202020204" pitchFamily="34" charset="0"/>
              </a:rPr>
              <a:t>7 - Supporto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58C37708-C440-48CB-8DFF-6BC8A80904D2}"/>
              </a:ext>
            </a:extLst>
          </p:cNvPr>
          <p:cNvSpPr txBox="1"/>
          <p:nvPr/>
        </p:nvSpPr>
        <p:spPr>
          <a:xfrm>
            <a:off x="1655676" y="1156098"/>
            <a:ext cx="856895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	</a:t>
            </a:r>
            <a:r>
              <a:rPr lang="it-IT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DO    </a:t>
            </a:r>
            <a:r>
              <a:rPr lang="it-IT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Realizzare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42061209-E546-4996-929F-517E3C303D11}"/>
              </a:ext>
            </a:extLst>
          </p:cNvPr>
          <p:cNvSpPr txBox="1"/>
          <p:nvPr/>
        </p:nvSpPr>
        <p:spPr>
          <a:xfrm>
            <a:off x="2562337" y="2291046"/>
            <a:ext cx="7899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rebuchet MS" panose="020B0603020202020204" pitchFamily="34" charset="0"/>
              </a:rPr>
              <a:t>7.1 Coordinamento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7.2 Risorse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7.3 Competenza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7.4 Consapevolezza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7.5 Comunicazione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7.6 Informazioni documentate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	7.6.1 Generalità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	7.6.2 Creazione ed aggiornamento</a:t>
            </a:r>
          </a:p>
          <a:p>
            <a:pPr defTabSz="360363"/>
            <a:r>
              <a:rPr lang="it-IT" sz="1600" b="1" dirty="0">
                <a:latin typeface="Trebuchet MS" panose="020B0603020202020204" pitchFamily="34" charset="0"/>
              </a:rPr>
              <a:t>	7.6.3 Controllo delle informazioni documentate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772D3330-A834-480D-9D6A-8E1BF62EB0B8}"/>
              </a:ext>
            </a:extLst>
          </p:cNvPr>
          <p:cNvSpPr txBox="1"/>
          <p:nvPr/>
        </p:nvSpPr>
        <p:spPr>
          <a:xfrm>
            <a:off x="2087724" y="4681984"/>
            <a:ext cx="5544616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/>
              <a:t> </a:t>
            </a:r>
            <a:r>
              <a:rPr lang="it-IT" sz="2200" b="1" dirty="0">
                <a:latin typeface="Trebuchet MS" panose="020B0603020202020204" pitchFamily="34" charset="0"/>
              </a:rPr>
              <a:t>8 - Attività Operative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E4B9196A-45C4-46D2-83C0-6AAB5AC301AD}"/>
              </a:ext>
            </a:extLst>
          </p:cNvPr>
          <p:cNvSpPr txBox="1"/>
          <p:nvPr/>
        </p:nvSpPr>
        <p:spPr>
          <a:xfrm>
            <a:off x="2562337" y="5255938"/>
            <a:ext cx="666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rebuchet MS" panose="020B0603020202020204" pitchFamily="34" charset="0"/>
              </a:rPr>
              <a:t>8.1 Pianificazione e controllo operativo</a:t>
            </a:r>
          </a:p>
          <a:p>
            <a:r>
              <a:rPr lang="it-IT" sz="1600" b="1" dirty="0">
                <a:latin typeface="Trebuchet MS" panose="020B0603020202020204" pitchFamily="34" charset="0"/>
              </a:rPr>
              <a:t>8.2 Preparazione e risposta alle emergenze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="" xmlns:a16="http://schemas.microsoft.com/office/drawing/2014/main" id="{AF19860D-7AB7-4E57-825E-DED82477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147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3" name="Segnaposto testo 5">
            <a:extLst>
              <a:ext uri="{FF2B5EF4-FFF2-40B4-BE49-F238E27FC236}">
                <a16:creationId xmlns="" xmlns:a16="http://schemas.microsoft.com/office/drawing/2014/main" id="{93CE4855-A660-44C5-9ABB-9D6F3FBAAB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30F244F0-D130-4AF9-AF89-2AFA3FD2B160}"/>
              </a:ext>
            </a:extLst>
          </p:cNvPr>
          <p:cNvSpPr txBox="1">
            <a:spLocks/>
          </p:cNvSpPr>
          <p:nvPr/>
        </p:nvSpPr>
        <p:spPr>
          <a:xfrm>
            <a:off x="1692559" y="1130609"/>
            <a:ext cx="432048" cy="49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BAF904E1-9045-4D18-8756-63972C766457}"/>
              </a:ext>
            </a:extLst>
          </p:cNvPr>
          <p:cNvSpPr txBox="1"/>
          <p:nvPr/>
        </p:nvSpPr>
        <p:spPr>
          <a:xfrm>
            <a:off x="2124607" y="1700744"/>
            <a:ext cx="554461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 </a:t>
            </a:r>
            <a:r>
              <a:rPr lang="it-IT" sz="2400" b="1" dirty="0">
                <a:latin typeface="Trebuchet MS" panose="020B0603020202020204" pitchFamily="34" charset="0"/>
              </a:rPr>
              <a:t>9 - Valutazione delle prestazioni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39C315C9-5DF0-4E50-97E7-31A4A15296C4}"/>
              </a:ext>
            </a:extLst>
          </p:cNvPr>
          <p:cNvSpPr txBox="1"/>
          <p:nvPr/>
        </p:nvSpPr>
        <p:spPr>
          <a:xfrm>
            <a:off x="2652648" y="2209324"/>
            <a:ext cx="942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rebuchet MS" panose="020B0603020202020204" pitchFamily="34" charset="0"/>
              </a:rPr>
              <a:t>9.1 Monitoraggio, misurazione, analisi e valutazione</a:t>
            </a:r>
          </a:p>
          <a:p>
            <a:pPr defTabSz="360363"/>
            <a:r>
              <a:rPr lang="it-IT" sz="2000" b="1" dirty="0">
                <a:latin typeface="Trebuchet MS" panose="020B0603020202020204" pitchFamily="34" charset="0"/>
              </a:rPr>
              <a:t>9.2 Indagine sui sinistri e sugli altri incidenti da traffico stradale</a:t>
            </a:r>
          </a:p>
          <a:p>
            <a:pPr defTabSz="360363"/>
            <a:r>
              <a:rPr lang="it-IT" sz="2000" b="1" dirty="0">
                <a:latin typeface="Trebuchet MS" panose="020B0603020202020204" pitchFamily="34" charset="0"/>
              </a:rPr>
              <a:t>9.3 Audit interni</a:t>
            </a:r>
          </a:p>
          <a:p>
            <a:pPr defTabSz="360363"/>
            <a:r>
              <a:rPr lang="it-IT" sz="2000" b="1" dirty="0">
                <a:latin typeface="Trebuchet MS" panose="020B0603020202020204" pitchFamily="34" charset="0"/>
              </a:rPr>
              <a:t>9.4 Riesame di direzione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2890DFF8-84CF-4E4F-A42D-AA65B387DD2C}"/>
              </a:ext>
            </a:extLst>
          </p:cNvPr>
          <p:cNvSpPr txBox="1"/>
          <p:nvPr/>
        </p:nvSpPr>
        <p:spPr>
          <a:xfrm>
            <a:off x="1697552" y="1130609"/>
            <a:ext cx="856895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	</a:t>
            </a:r>
            <a:r>
              <a:rPr lang="it-IT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CHECK    </a:t>
            </a:r>
            <a:r>
              <a:rPr lang="it-IT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Verificare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89BBE73-1C6C-4888-B10C-4B6125D21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614" y="3311722"/>
            <a:ext cx="4127945" cy="2750888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="" xmlns:a16="http://schemas.microsoft.com/office/drawing/2014/main" id="{450BB2C3-B4A7-4A3E-9CD9-44CC4EA9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185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52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3" name="Segnaposto testo 5">
            <a:extLst>
              <a:ext uri="{FF2B5EF4-FFF2-40B4-BE49-F238E27FC236}">
                <a16:creationId xmlns="" xmlns:a16="http://schemas.microsoft.com/office/drawing/2014/main" id="{93CE4855-A660-44C5-9ABB-9D6F3FBAAB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30F244F0-D130-4AF9-AF89-2AFA3FD2B160}"/>
              </a:ext>
            </a:extLst>
          </p:cNvPr>
          <p:cNvSpPr txBox="1">
            <a:spLocks/>
          </p:cNvSpPr>
          <p:nvPr/>
        </p:nvSpPr>
        <p:spPr>
          <a:xfrm>
            <a:off x="1692559" y="1130609"/>
            <a:ext cx="432048" cy="49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8DB4020C-B4D0-4846-B273-2A129FE4FF95}"/>
              </a:ext>
            </a:extLst>
          </p:cNvPr>
          <p:cNvSpPr txBox="1"/>
          <p:nvPr/>
        </p:nvSpPr>
        <p:spPr>
          <a:xfrm>
            <a:off x="2124607" y="1923922"/>
            <a:ext cx="5544616" cy="461665"/>
          </a:xfrm>
          <a:prstGeom prst="rect">
            <a:avLst/>
          </a:prstGeom>
          <a:solidFill>
            <a:srgbClr val="F5521F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 </a:t>
            </a:r>
            <a:r>
              <a:rPr lang="it-IT" sz="2400" b="1" dirty="0">
                <a:latin typeface="Trebuchet MS" panose="020B0603020202020204" pitchFamily="34" charset="0"/>
              </a:rPr>
              <a:t>10 - Miglioramento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AB89EBC2-D25D-4B63-B858-5B4E48DA5DD1}"/>
              </a:ext>
            </a:extLst>
          </p:cNvPr>
          <p:cNvSpPr txBox="1"/>
          <p:nvPr/>
        </p:nvSpPr>
        <p:spPr>
          <a:xfrm>
            <a:off x="2753192" y="2732473"/>
            <a:ext cx="6661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rebuchet MS" panose="020B0603020202020204" pitchFamily="34" charset="0"/>
              </a:rPr>
              <a:t>10.1 Non conformità e azioni correttive</a:t>
            </a:r>
          </a:p>
          <a:p>
            <a:r>
              <a:rPr lang="it-IT" sz="2000" b="1" dirty="0">
                <a:latin typeface="Trebuchet MS" panose="020B0603020202020204" pitchFamily="34" charset="0"/>
              </a:rPr>
              <a:t>10.2 Miglioramento continuo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AD051E42-6802-4F82-951A-9FCC99B95FAA}"/>
              </a:ext>
            </a:extLst>
          </p:cNvPr>
          <p:cNvSpPr txBox="1"/>
          <p:nvPr/>
        </p:nvSpPr>
        <p:spPr>
          <a:xfrm>
            <a:off x="1692559" y="1115371"/>
            <a:ext cx="856895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	</a:t>
            </a:r>
            <a:r>
              <a:rPr lang="it-IT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ACT    </a:t>
            </a:r>
            <a:r>
              <a:rPr lang="it-IT" sz="24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Agire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3F2B335-AA9A-40F3-B8FC-85C167AC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0" y="3367721"/>
            <a:ext cx="4226559" cy="2816605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="" xmlns:a16="http://schemas.microsoft.com/office/drawing/2014/main" id="{FB4E9FAE-8927-463C-9A3D-7CD24B7F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269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="" xmlns:a16="http://schemas.microsoft.com/office/drawing/2014/main" id="{5B7C5D86-515C-4621-B4A6-28F0EF52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1AC2CBFE-0CC8-4FC1-B22A-F7DEA257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77" y="1139274"/>
            <a:ext cx="8738379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Nel capitolo 6, al punto 6.3, la norma raggruppa i </a:t>
            </a:r>
            <a:r>
              <a:rPr lang="it-IT" altLang="it-IT" sz="26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fattori prestazionali </a:t>
            </a: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in 3 sottoinsiemi basati su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una logica connessione al contesto: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endParaRPr lang="it-IT" altLang="it-IT" sz="1200" dirty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spcBef>
                <a:spcPts val="0"/>
              </a:spcBef>
              <a:defRPr/>
            </a:pPr>
            <a:r>
              <a:rPr lang="it-IT" alt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fattori di rischio </a:t>
            </a: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da esposizione;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alt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fattori intermedi di risultato </a:t>
            </a: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di sicurezza;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alt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fattori finali di risultato </a:t>
            </a: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di sicurezza.</a:t>
            </a:r>
          </a:p>
          <a:p>
            <a:pPr>
              <a:spcBef>
                <a:spcPts val="0"/>
              </a:spcBef>
              <a:buNone/>
              <a:defRPr/>
            </a:pPr>
            <a:endParaRPr lang="it-IT" sz="1200" dirty="0"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Vanno considerati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fattori di rischio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da esposizione la distanza percorsa ed </a:t>
            </a:r>
            <a:r>
              <a:rPr lang="it-IT" sz="2400" dirty="0" smtClean="0">
                <a:latin typeface="Verdana" charset="0"/>
                <a:ea typeface="Verdana" charset="0"/>
                <a:cs typeface="Verdana" charset="0"/>
              </a:rPr>
              <a:t>il </a:t>
            </a: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volume di traffico stradale, includendo il veicolo ed il tipo di utente della strada nonché il volume del prodotto e/o del servizio fornito dall’organizzazione che è coinvolta nel traffico stradale.</a:t>
            </a:r>
          </a:p>
          <a:p>
            <a:pPr>
              <a:spcBef>
                <a:spcPct val="0"/>
              </a:spcBef>
              <a:buNone/>
              <a:defRPr/>
            </a:pPr>
            <a:endParaRPr lang="it-IT" altLang="it-IT" sz="16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B9144749-F27F-412C-A855-3B0C89772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154" y="1638292"/>
            <a:ext cx="3314700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54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="" xmlns:a16="http://schemas.microsoft.com/office/drawing/2014/main" id="{5B7C5D86-515C-4621-B4A6-28F0EF52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1AC2CBFE-0CC8-4FC1-B22A-F7DEA257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77" y="1772098"/>
            <a:ext cx="873837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progettazione stradale e velocità di sicurezza;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utilizzo di strade adeguate;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uso di dispositivi di protezione individuale;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ricorso a velocità di guida sicura;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idoneità del conducente;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pianificazione di un viaggio sicuro;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sicurezza dei veicoli;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autorizzazioni alla guida appropriate;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rimozione di veicoli inadatti;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allontanamento di conducenti inidonei; 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it-IT" sz="2400" dirty="0">
                <a:latin typeface="Verdana" charset="0"/>
                <a:ea typeface="Verdana" charset="0"/>
                <a:cs typeface="Verdana" charset="0"/>
              </a:rPr>
              <a:t>reazione a seguito di incidenti e primo soccorso.</a:t>
            </a:r>
          </a:p>
          <a:p>
            <a:pPr>
              <a:spcBef>
                <a:spcPct val="0"/>
              </a:spcBef>
              <a:buNone/>
              <a:defRPr/>
            </a:pPr>
            <a:endParaRPr lang="it-IT" altLang="it-IT" sz="16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3718" y="1031024"/>
            <a:ext cx="11248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Costituiscono invece fattori di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risultati intermedi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 sicurezza (da considerare a seconda delle specifiche attività dell’organizzazione):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15BF6866-2C3C-4AC8-AEB4-85D28995C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733" y="2564515"/>
            <a:ext cx="3112298" cy="23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55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="" xmlns:a16="http://schemas.microsoft.com/office/drawing/2014/main" id="{5B7C5D86-515C-4621-B4A6-28F0EF52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1AC2CBFE-0CC8-4FC1-B22A-F7DEA257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79" y="1073652"/>
            <a:ext cx="826672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I </a:t>
            </a:r>
            <a:r>
              <a:rPr lang="it-IT" alt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fattori finali di risultato </a:t>
            </a: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di sicurezza sono quelli che consentono di determinare gli impatti positivi o negativi in termini di sicurezza del traffico stradale.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it-IT" altLang="it-IT" sz="2400" dirty="0">
                <a:latin typeface="Verdana" charset="0"/>
                <a:ea typeface="Verdana" charset="0"/>
                <a:cs typeface="Verdana" charset="0"/>
              </a:rPr>
              <a:t>Tali fattori possono essere: il numero di sinistri stradali, le lesioni mortali o gravi, i costi umani ed economici derivanti da questi eventi.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58D2AF0-AD8D-4EE7-8DA3-6AEFE1DC5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936" y="1272271"/>
            <a:ext cx="2726873" cy="181791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07377" y="3217908"/>
            <a:ext cx="111369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Tx/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La norma ISO 39001 richiede </a:t>
            </a:r>
            <a:r>
              <a:rPr lang="it-IT" alt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adeguate indagini </a:t>
            </a:r>
            <a:r>
              <a:rPr lang="it-IT" alt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su sinistri e eventi pericolosi per finalità proattiva e, per questo motivo, devono essere condotte sia sui sinistri stradali sia sui comportamenti e sulle circostanze che possono generare situazioni pericolose.</a:t>
            </a:r>
          </a:p>
          <a:p>
            <a:pPr lvl="0">
              <a:defRPr/>
            </a:pPr>
            <a:r>
              <a:rPr lang="it-IT" alt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Da notare che la ISO 39001 promuove una </a:t>
            </a:r>
            <a:r>
              <a:rPr lang="it-IT" alt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consapevolezza allargata</a:t>
            </a:r>
            <a:r>
              <a:rPr lang="it-IT" alt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 basata sulla considerazione di perdite socio-economiche più ampie, quali il dolore e le sofferenze, l’alterazione dei servizi, il 	recupero degli esseri umani, le cure e la riabilitazione.  </a:t>
            </a:r>
          </a:p>
        </p:txBody>
      </p:sp>
    </p:spTree>
    <p:extLst>
      <p:ext uri="{BB962C8B-B14F-4D97-AF65-F5344CB8AC3E}">
        <p14:creationId xmlns:p14="http://schemas.microsoft.com/office/powerpoint/2010/main" val="25300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56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39F1743A-7846-4E8E-8CCC-F6DD7286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25" y="2318733"/>
            <a:ext cx="8361488" cy="14380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400" dirty="0"/>
              <a:t>Il cruscotto di un autoveicolo è dotato di indicatori che mostrano velocità e quantità residua di carburante, la temperatura e tanti altri dati utili, mentre il navigatore ci guida alla meta.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="" xmlns:a16="http://schemas.microsoft.com/office/drawing/2014/main" id="{BDB67EE6-999C-48EC-A467-A89092B3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ISO 39001 – Sistemi di gestione della sicurezza del traffico stradale - Road </a:t>
            </a:r>
            <a:r>
              <a:rPr lang="it-IT" sz="2800" dirty="0" err="1"/>
              <a:t>traffic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(RTS) management systems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2" name="Rettangolo 1"/>
          <p:cNvSpPr/>
          <p:nvPr/>
        </p:nvSpPr>
        <p:spPr>
          <a:xfrm>
            <a:off x="379720" y="3787877"/>
            <a:ext cx="11263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L’applicazione della ISO 39001 serve a conoscere bene il contesto in cui operiamo, i rischi e le opportunità che abbiamo davanti, le risorse umane e materiali disponibili. La norma non ci chiede solo di stabilire adeguati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controlli operativi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ma ci indirizza verso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obiettivi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misurabili e ci abitua a verificare l’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efficacia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dei nostri processi monitorando e     </a:t>
            </a:r>
          </a:p>
          <a:p>
            <a:pPr lvl="0">
              <a:defRPr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      misurando le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prestazioni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 fronte dei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risultati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attesi. 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393" y="2133019"/>
            <a:ext cx="2638318" cy="159194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38202" y="1118404"/>
            <a:ext cx="11194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La norma ISO 39001 ci serve ad avere un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cruscotto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e un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navigatore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per guidare la nostra azienda/Ente verso il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miglioramento delle prestazioni di sicurezza stradale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95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9" y="2028165"/>
            <a:ext cx="8326520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LA CARTA EUROPEA DELLA SICUREZZA STRADALE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5770B850-9934-4257-AD1A-1C1571F8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337" y="802847"/>
            <a:ext cx="6464061" cy="16891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CARTA EUROPEA DELLA SICUREZZA STRADALE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58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LA CARTA EUROPEA DELLA SICUREZZA STRADALE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13" name="Segnaposto contenuto 8">
            <a:extLst>
              <a:ext uri="{FF2B5EF4-FFF2-40B4-BE49-F238E27FC236}">
                <a16:creationId xmlns="" xmlns:a16="http://schemas.microsoft.com/office/drawing/2014/main" id="{D6DCF74C-325B-4AA2-A42E-CA352E94A946}"/>
              </a:ext>
            </a:extLst>
          </p:cNvPr>
          <p:cNvSpPr txBox="1">
            <a:spLocks/>
          </p:cNvSpPr>
          <p:nvPr/>
        </p:nvSpPr>
        <p:spPr>
          <a:xfrm rot="10800000" flipV="1">
            <a:off x="3419713" y="5734974"/>
            <a:ext cx="5031246" cy="3087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4000"/>
              </a:lnSpc>
              <a:spcBef>
                <a:spcPts val="10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0" i="0" kern="120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b="1" dirty="0">
                <a:solidFill>
                  <a:schemeClr val="tx2"/>
                </a:solidFill>
              </a:rPr>
              <a:t>www.erscharter.eu/it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="" xmlns:a16="http://schemas.microsoft.com/office/drawing/2014/main" id="{7E08CD58-FFBD-4E0B-ADE6-E2D661E2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031" y="2492015"/>
            <a:ext cx="10602528" cy="31213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dirty="0"/>
              <a:t>La </a:t>
            </a:r>
            <a:r>
              <a:rPr lang="it-IT" sz="2400" b="1" dirty="0">
                <a:solidFill>
                  <a:srgbClr val="284E83"/>
                </a:solidFill>
              </a:rPr>
              <a:t>Carta Europea della Sicurezza Stradale </a:t>
            </a:r>
            <a:r>
              <a:rPr lang="it-IT" sz="2400" dirty="0"/>
              <a:t>è stata promossa dalla Commissione Europea in modo da stabilire </a:t>
            </a:r>
            <a:r>
              <a:rPr lang="it-IT" sz="2400" b="1" dirty="0">
                <a:solidFill>
                  <a:srgbClr val="284E83"/>
                </a:solidFill>
              </a:rPr>
              <a:t>impegni</a:t>
            </a:r>
            <a:r>
              <a:rPr lang="it-IT" sz="2400" dirty="0"/>
              <a:t>, </a:t>
            </a:r>
            <a:r>
              <a:rPr lang="it-IT" sz="2400" b="1" dirty="0">
                <a:solidFill>
                  <a:srgbClr val="284E83"/>
                </a:solidFill>
              </a:rPr>
              <a:t>obiettivi</a:t>
            </a:r>
            <a:r>
              <a:rPr lang="it-IT" sz="2400" dirty="0"/>
              <a:t> e </a:t>
            </a:r>
            <a:r>
              <a:rPr lang="it-IT" sz="2400" b="1" dirty="0">
                <a:solidFill>
                  <a:srgbClr val="284E83"/>
                </a:solidFill>
              </a:rPr>
              <a:t>traguardi</a:t>
            </a:r>
            <a:r>
              <a:rPr lang="it-IT" sz="2400" dirty="0"/>
              <a:t> (come quello di ridurre il numero di vittime della strada entro il 2020) mediante un’applicazione web complessa che rappresenta una piattaforma dedicata alla sicurezza stradale. 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Grazie a questo </a:t>
            </a:r>
            <a:r>
              <a:rPr lang="it-IT" sz="2400" b="1" dirty="0">
                <a:solidFill>
                  <a:srgbClr val="284E83"/>
                </a:solidFill>
              </a:rPr>
              <a:t>portale</a:t>
            </a:r>
            <a:r>
              <a:rPr lang="it-IT" sz="2400" dirty="0"/>
              <a:t> vengono diffusi valori e contenuti ai quali possono liberamente aderire organizzazioni private e pubbliche di ogni tipo, dimensione e settore economico.</a:t>
            </a:r>
          </a:p>
          <a:p>
            <a:r>
              <a:rPr lang="it-IT" dirty="0"/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69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CARTA EUROPEA DELLA SICUREZZA STRADALE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59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LA CARTA EUROPEA DELLA SICUREZZA STRADALE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39F1743A-7846-4E8E-8CCC-F6DD7286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76" y="945930"/>
            <a:ext cx="8258522" cy="32345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dirty="0"/>
              <a:t>La Carta Europea della Sicurezza Stradale mira a: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incoraggiare</a:t>
            </a:r>
            <a:r>
              <a:rPr lang="it-IT" sz="2400" dirty="0"/>
              <a:t> e sostenere le associazioni europee, le scuole, le università, le imprese di tutti i tipi e dimensioni e le autorità locali ad intraprendere azioni a favore della sicurezza stradale in Europa;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</a:rPr>
              <a:t>riconoscere</a:t>
            </a:r>
            <a:r>
              <a:rPr lang="it-IT" sz="2400" dirty="0"/>
              <a:t> i contributi della società civile alla sicurezza stradale;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3F39EB6C-DE7D-4597-9256-D8009489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398" y="945930"/>
            <a:ext cx="2820211" cy="194892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96275" y="3763888"/>
            <a:ext cx="11205734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facilitare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l'acquisizione e la condivisione delle conoscenze sulle questioni legate alla sicurezza stradale nell'Unione europea da parte dei membri della società civile;</a:t>
            </a:r>
          </a:p>
          <a:p>
            <a:pPr marL="342900" lvl="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facilitare un dialogo effettivo per il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trasferimento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delle esperienze e delle prassi legate alla sicurezza stradale ad ogni livello di </a:t>
            </a:r>
            <a:r>
              <a:rPr lang="it-IT" sz="2400" dirty="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governance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nell'Unione Europea.</a:t>
            </a:r>
          </a:p>
        </p:txBody>
      </p:sp>
    </p:spTree>
    <p:extLst>
      <p:ext uri="{BB962C8B-B14F-4D97-AF65-F5344CB8AC3E}">
        <p14:creationId xmlns:p14="http://schemas.microsoft.com/office/powerpoint/2010/main" val="39764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 – SITUAZIONE NEI PAESI EUROPEI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983139" y="4400288"/>
            <a:ext cx="10736420" cy="176321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it-IT" sz="2400" b="1" dirty="0">
                <a:solidFill>
                  <a:srgbClr val="284E83"/>
                </a:solidFill>
              </a:rPr>
              <a:t>2016</a:t>
            </a:r>
            <a:r>
              <a:rPr lang="it-IT" sz="2400" dirty="0" smtClean="0"/>
              <a:t>: diminuisce </a:t>
            </a:r>
            <a:r>
              <a:rPr lang="it-IT" sz="2400" dirty="0"/>
              <a:t>il numero delle </a:t>
            </a:r>
            <a:r>
              <a:rPr lang="it-IT" sz="2400" b="1" dirty="0">
                <a:solidFill>
                  <a:srgbClr val="284E83"/>
                </a:solidFill>
              </a:rPr>
              <a:t>vittime</a:t>
            </a:r>
            <a:r>
              <a:rPr lang="it-IT" sz="2400" dirty="0"/>
              <a:t>: </a:t>
            </a:r>
            <a:r>
              <a:rPr lang="it-IT" sz="2400" b="1" dirty="0"/>
              <a:t>-1,8% </a:t>
            </a:r>
            <a:r>
              <a:rPr lang="it-IT" sz="2400" dirty="0"/>
              <a:t>rispetto al 2015 e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it-IT" sz="2400" b="1" dirty="0"/>
              <a:t>-18,6% </a:t>
            </a:r>
            <a:r>
              <a:rPr lang="it-IT" sz="2400" dirty="0"/>
              <a:t>rispetto al 2010. In totale si contano </a:t>
            </a:r>
            <a:r>
              <a:rPr lang="it-IT" sz="2400" b="1" dirty="0"/>
              <a:t>25.720 morti</a:t>
            </a:r>
            <a:r>
              <a:rPr lang="it-IT" sz="2400" dirty="0"/>
              <a:t>.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it-IT" sz="2400" dirty="0"/>
              <a:t>In media si hanno </a:t>
            </a:r>
            <a:r>
              <a:rPr lang="it-IT" sz="2400" b="1" dirty="0"/>
              <a:t>50,6 morti per milione </a:t>
            </a:r>
            <a:r>
              <a:rPr lang="it-IT" sz="2400" dirty="0"/>
              <a:t>di abitanti.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it-IT" sz="2400" dirty="0"/>
              <a:t>Alcuni Stati sono più</a:t>
            </a:r>
            <a:r>
              <a:rPr lang="it-IT" sz="2400" b="1" dirty="0"/>
              <a:t> </a:t>
            </a:r>
            <a:r>
              <a:rPr lang="it-IT" sz="2400" b="1" dirty="0">
                <a:solidFill>
                  <a:srgbClr val="284E83"/>
                </a:solidFill>
              </a:rPr>
              <a:t>virtuosi</a:t>
            </a:r>
            <a:r>
              <a:rPr lang="it-IT" sz="2400" b="1" dirty="0"/>
              <a:t> </a:t>
            </a:r>
            <a:r>
              <a:rPr lang="it-IT" sz="2400" dirty="0"/>
              <a:t>(es. Svezia con 27,4 morti per milione di abitanti) e altri più</a:t>
            </a:r>
            <a:r>
              <a:rPr lang="it-IT" sz="2400" b="1" dirty="0"/>
              <a:t> </a:t>
            </a:r>
            <a:r>
              <a:rPr lang="it-IT" sz="2400" b="1" dirty="0">
                <a:solidFill>
                  <a:srgbClr val="284E83"/>
                </a:solidFill>
              </a:rPr>
              <a:t>rischiosi</a:t>
            </a:r>
            <a:r>
              <a:rPr lang="it-IT" sz="2400" b="1" dirty="0"/>
              <a:t> </a:t>
            </a:r>
            <a:r>
              <a:rPr lang="it-IT" sz="2400" dirty="0"/>
              <a:t>vicini a 100 morti per milione.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0877" y="709019"/>
            <a:ext cx="10882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 smtClean="0">
                <a:latin typeface="Verdana" charset="0"/>
                <a:ea typeface="Verdana" charset="0"/>
                <a:cs typeface="Verdana" charset="0"/>
              </a:rPr>
              <a:t>(Dati </a:t>
            </a:r>
            <a:r>
              <a:rPr lang="it-IT" altLang="it-IT" dirty="0">
                <a:latin typeface="Verdana" charset="0"/>
                <a:ea typeface="Verdana" charset="0"/>
                <a:cs typeface="Verdana" charset="0"/>
              </a:rPr>
              <a:t>relativi a: 2010, 2015 e 2016, per </a:t>
            </a:r>
            <a:r>
              <a:rPr lang="it-IT" altLang="it-IT" b="1" dirty="0">
                <a:latin typeface="Verdana" charset="0"/>
                <a:ea typeface="Verdana" charset="0"/>
                <a:cs typeface="Verdana" charset="0"/>
              </a:rPr>
              <a:t>alcuni paesi </a:t>
            </a:r>
            <a:r>
              <a:rPr lang="it-IT" altLang="it-IT" b="1" dirty="0" smtClean="0">
                <a:latin typeface="Verdana" charset="0"/>
                <a:ea typeface="Verdana" charset="0"/>
                <a:cs typeface="Verdana" charset="0"/>
              </a:rPr>
              <a:t>europei)</a:t>
            </a:r>
            <a:r>
              <a:rPr lang="it-IT" altLang="it-IT" dirty="0" smtClean="0">
                <a:latin typeface="Verdana" charset="0"/>
                <a:ea typeface="Verdana" charset="0"/>
                <a:cs typeface="Verdana" charset="0"/>
              </a:rPr>
              <a:t>.</a:t>
            </a:r>
            <a:endParaRPr lang="it-IT" altLang="it-IT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6" name="Segnaposto contenuto 15"/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1085691"/>
            <a:ext cx="8882204" cy="3271389"/>
          </a:xfrm>
        </p:spPr>
      </p:pic>
    </p:spTree>
    <p:extLst>
      <p:ext uri="{BB962C8B-B14F-4D97-AF65-F5344CB8AC3E}">
        <p14:creationId xmlns:p14="http://schemas.microsoft.com/office/powerpoint/2010/main" val="21755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CARTA EUROPEA DELLA SICUREZZA STRADALE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60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LA CARTA EUROPEA DELLA SICUREZZA STRADALE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39F1743A-7846-4E8E-8CCC-F6DD7286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77" y="752715"/>
            <a:ext cx="8168625" cy="23587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dirty="0"/>
              <a:t>La Carta Europea della Sicurezza Stradale è una comunità che attua </a:t>
            </a:r>
            <a:r>
              <a:rPr lang="it-IT" sz="2400" b="1" dirty="0">
                <a:solidFill>
                  <a:srgbClr val="284E83"/>
                </a:solidFill>
              </a:rPr>
              <a:t>impegni concreti</a:t>
            </a:r>
            <a:r>
              <a:rPr lang="it-IT" sz="2400" dirty="0"/>
              <a:t>. 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Tutti i firmatari sono invitati ad </a:t>
            </a:r>
            <a:r>
              <a:rPr lang="it-IT" sz="2400" b="1" dirty="0">
                <a:solidFill>
                  <a:srgbClr val="284E83"/>
                </a:solidFill>
              </a:rPr>
              <a:t>essere attivi </a:t>
            </a:r>
            <a:r>
              <a:rPr lang="it-IT" sz="2400" dirty="0"/>
              <a:t>ed a costituire una fonte d'ispirazione per gli altri. 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In che modo possono farlo?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BB3E97A-4968-49FB-87AD-E03867936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039" y="828914"/>
            <a:ext cx="3074520" cy="204968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56577" y="2819401"/>
            <a:ext cx="11362982" cy="388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Pubblicando le azioni a favore della sicurezza stradale, organizzando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eventi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di sicurezza stradale e invitando altri ad aderire. </a:t>
            </a:r>
          </a:p>
          <a:p>
            <a:pPr lvl="0">
              <a:spcBef>
                <a:spcPts val="1000"/>
              </a:spcBef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Inviando le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testimonianze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sul modo di affrontare problemi relativi alla sicurezza stradale e di agire. </a:t>
            </a:r>
          </a:p>
          <a:p>
            <a:pPr lvl="0">
              <a:spcBef>
                <a:spcPts val="1000"/>
              </a:spcBef>
            </a:pP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Condividendo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ogni esperienza con i nuovi membri, commentando i risultati degli altri, condividendo la conoscenza. </a:t>
            </a:r>
          </a:p>
          <a:p>
            <a:pPr lvl="0">
              <a:spcBef>
                <a:spcPts val="1000"/>
              </a:spcBef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Rinnovando la portata del proprio impegno anche a favore di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utenti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	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vulnerabili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della strada, come i giovani. </a:t>
            </a:r>
          </a:p>
          <a:p>
            <a:pPr lvl="0">
              <a:lnSpc>
                <a:spcPct val="134000"/>
              </a:lnSpc>
              <a:spcBef>
                <a:spcPts val="1000"/>
              </a:spcBef>
            </a:pPr>
            <a:endParaRPr lang="it-IT" sz="16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9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0877" y="251514"/>
            <a:ext cx="11248682" cy="694416"/>
          </a:xfrm>
        </p:spPr>
        <p:txBody>
          <a:bodyPr/>
          <a:lstStyle/>
          <a:p>
            <a:r>
              <a:rPr lang="it-IT" sz="2800" dirty="0"/>
              <a:t>La CARTA EUROPEA DELLA SICUREZZA STRADALE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LA CARTA EUROPEA DELLA SICUREZZA STRADALE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39F1743A-7846-4E8E-8CCC-F6DD7286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78" y="841203"/>
            <a:ext cx="7746022" cy="32345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dirty="0"/>
              <a:t>Sul portale è possibile reperire </a:t>
            </a:r>
            <a:r>
              <a:rPr lang="it-IT" sz="2400" b="1" dirty="0">
                <a:solidFill>
                  <a:srgbClr val="284E83"/>
                </a:solidFill>
              </a:rPr>
              <a:t>buone prassi </a:t>
            </a:r>
            <a:r>
              <a:rPr lang="it-IT" sz="2400" dirty="0"/>
              <a:t>che sono state valutate in termini di efficacia nell'affrontare un problema di sicurezza stradale e il cui successo è stato dimostrato. 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Le buone prassi, secondo la Guida appositamente predisposta, hanno come componente chiave un piano di valutazione ben progettato che include tutti gli aspetti del processo di </a:t>
            </a:r>
            <a:r>
              <a:rPr lang="it-IT" sz="2400" dirty="0" smtClean="0"/>
              <a:t>sviluppo. Mostra </a:t>
            </a:r>
            <a:r>
              <a:rPr lang="it-IT" sz="2400" dirty="0"/>
              <a:t>chiaramente come l'azione procede conformemente al piano iniziale e soprattutto permette di </a:t>
            </a:r>
            <a:r>
              <a:rPr lang="it-IT" sz="2400" b="1" dirty="0">
                <a:solidFill>
                  <a:srgbClr val="284E83"/>
                </a:solidFill>
              </a:rPr>
              <a:t>misurare l'impatto </a:t>
            </a:r>
            <a:r>
              <a:rPr lang="it-IT" sz="2400" dirty="0"/>
              <a:t>delle azioni.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3C1EA789-D199-4407-99FB-887829A7E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09" y="989796"/>
            <a:ext cx="2940050" cy="196003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117032" y="5073454"/>
            <a:ext cx="1060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Le buone prassi approvate concorrono per 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Premi di eccellenza </a:t>
            </a:r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nella sicurezza stradale, che si consegnano ogni anno a Bruxelles.</a:t>
            </a:r>
          </a:p>
        </p:txBody>
      </p:sp>
    </p:spTree>
    <p:extLst>
      <p:ext uri="{BB962C8B-B14F-4D97-AF65-F5344CB8AC3E}">
        <p14:creationId xmlns:p14="http://schemas.microsoft.com/office/powerpoint/2010/main" val="8276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PREVENZIONE A 360 °</a:t>
            </a:r>
            <a:br>
              <a:rPr lang="it-IT" sz="2400" dirty="0"/>
            </a:br>
            <a:r>
              <a:rPr lang="it-IT" sz="2400" dirty="0"/>
              <a:t>ANCHE INSIEME A «</a:t>
            </a:r>
            <a:r>
              <a:rPr lang="it-IT" sz="2400" i="1" dirty="0"/>
              <a:t>NAPO»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 Anche </a:t>
            </a:r>
            <a:r>
              <a:rPr lang="it-IT" sz="2800" i="1" dirty="0" err="1"/>
              <a:t>Napo</a:t>
            </a:r>
            <a:r>
              <a:rPr lang="it-IT" sz="2800" dirty="0"/>
              <a:t> affronta il problema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64460" y="4264503"/>
            <a:ext cx="10274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Anche il </a:t>
            </a:r>
            <a:r>
              <a:rPr lang="it-IT" sz="2400" dirty="0" smtClean="0"/>
              <a:t>personaggio </a:t>
            </a:r>
            <a:r>
              <a:rPr lang="it-IT" sz="2400" dirty="0" err="1"/>
              <a:t>Napo</a:t>
            </a:r>
            <a:r>
              <a:rPr lang="it-IT" sz="2400" dirty="0"/>
              <a:t> (promosso da EU-OSHA, </a:t>
            </a:r>
            <a:r>
              <a:rPr lang="it-IT" sz="2400" dirty="0" err="1"/>
              <a:t>European</a:t>
            </a:r>
            <a:r>
              <a:rPr lang="it-IT" sz="2400" dirty="0"/>
              <a:t> Agency for </a:t>
            </a:r>
            <a:r>
              <a:rPr lang="it-IT" sz="2400" dirty="0" err="1"/>
              <a:t>Safety</a:t>
            </a:r>
            <a:r>
              <a:rPr lang="it-IT" sz="2400" dirty="0"/>
              <a:t> and </a:t>
            </a:r>
            <a:r>
              <a:rPr lang="it-IT" sz="2400" dirty="0" err="1"/>
              <a:t>Health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Work) ha affrontato l’argomento RTS con il film dal titolo “</a:t>
            </a:r>
            <a:r>
              <a:rPr lang="it-IT" sz="2400" dirty="0" err="1">
                <a:hlinkClick r:id="rId3"/>
              </a:rPr>
              <a:t>Napo</a:t>
            </a:r>
            <a:r>
              <a:rPr lang="it-IT" sz="2400" dirty="0">
                <a:hlinkClick r:id="rId3"/>
              </a:rPr>
              <a:t> in... Sulla strada per la sicurezza</a:t>
            </a:r>
            <a:r>
              <a:rPr lang="it-IT" sz="2400" dirty="0"/>
              <a:t>”, vediamo il video (durata 10 minuti) o qualcuno degli 8 episodi che lo compongono.  </a:t>
            </a:r>
          </a:p>
          <a:p>
            <a:pPr algn="r"/>
            <a:r>
              <a:rPr lang="it-IT" sz="2400" dirty="0"/>
              <a:t>(Fonte www.napofilm.net)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49" y="810603"/>
            <a:ext cx="6028973" cy="33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9" y="2028165"/>
            <a:ext cx="8474004" cy="1323278"/>
          </a:xfrm>
        </p:spPr>
        <p:txBody>
          <a:bodyPr/>
          <a:lstStyle/>
          <a:p>
            <a:r>
              <a:rPr lang="it-IT" sz="2400" dirty="0"/>
              <a:t>Gestione dei rischi stradali 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LA PREPARAZIONE E LA RISPOSTA ALLE EMERGENZE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Il nesso tra la gestione delle emergenze e le indagini sugli incidenti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65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endParaRPr lang="it-IT" sz="2400" dirty="0"/>
          </a:p>
          <a:p>
            <a:r>
              <a:rPr lang="it-IT" sz="2400" dirty="0"/>
              <a:t>La norma ISO 39001 richiede di registrare, indagare ed analizzare tutti gli incidenti, siano essi </a:t>
            </a:r>
            <a:r>
              <a:rPr lang="it-IT" sz="2400" b="1" dirty="0">
                <a:solidFill>
                  <a:srgbClr val="284E83"/>
                </a:solidFill>
              </a:rPr>
              <a:t>sinistri stradali effettivi o potenziali.</a:t>
            </a:r>
            <a:r>
              <a:rPr lang="it-IT" sz="2400" dirty="0"/>
              <a:t> </a:t>
            </a:r>
          </a:p>
          <a:p>
            <a:r>
              <a:rPr lang="it-IT" sz="2400" dirty="0"/>
              <a:t>Proprio la stessa norma espone il nesso gestionale tra la preparazione e la risposta alle emergenze quando indica che l’organizzazione deve non solo essere in grado di reagire a tutte le emergenze costituite da eventi incidentali, ma anche di </a:t>
            </a:r>
            <a:r>
              <a:rPr lang="it-IT" sz="2400" b="1" dirty="0">
                <a:solidFill>
                  <a:srgbClr val="284E83"/>
                </a:solidFill>
              </a:rPr>
              <a:t>riesaminare e modificare i piani di risposta </a:t>
            </a:r>
            <a:r>
              <a:rPr lang="it-IT" sz="2400" dirty="0"/>
              <a:t>a seguito di sinistri stradali effettivi o potenziali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Esame di tutti gli incidenti inclusi i quasi sinistri stradali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66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744810"/>
            <a:ext cx="11111436" cy="4639990"/>
          </a:xfrm>
        </p:spPr>
        <p:txBody>
          <a:bodyPr/>
          <a:lstStyle/>
          <a:p>
            <a:endParaRPr lang="it-IT" sz="2400" dirty="0"/>
          </a:p>
          <a:p>
            <a:r>
              <a:rPr lang="it-IT" sz="2400" dirty="0"/>
              <a:t>Monitorare tutti gli </a:t>
            </a:r>
            <a:r>
              <a:rPr lang="it-IT" sz="2400" b="1" dirty="0">
                <a:solidFill>
                  <a:srgbClr val="284E83"/>
                </a:solidFill>
              </a:rPr>
              <a:t>eventi</a:t>
            </a:r>
            <a:r>
              <a:rPr lang="it-IT" sz="2400" dirty="0"/>
              <a:t> rilevanti per la sicurezza stradale permette di impostare idonee </a:t>
            </a:r>
            <a:r>
              <a:rPr lang="it-IT" sz="2400" b="1" dirty="0">
                <a:solidFill>
                  <a:srgbClr val="284E83"/>
                </a:solidFill>
              </a:rPr>
              <a:t>misure</a:t>
            </a:r>
            <a:r>
              <a:rPr lang="it-IT" sz="2400" dirty="0"/>
              <a:t> per evitare che la stessa problematica possa ripetersi e portare ad un sinistro stradale, anche grave.</a:t>
            </a:r>
          </a:p>
          <a:p>
            <a:r>
              <a:rPr lang="it-IT" sz="2400" dirty="0"/>
              <a:t>Risulta di prioritaria importanza il </a:t>
            </a:r>
            <a:r>
              <a:rPr lang="it-IT" sz="2400" b="1" dirty="0">
                <a:solidFill>
                  <a:srgbClr val="284E83"/>
                </a:solidFill>
              </a:rPr>
              <a:t>monitorare</a:t>
            </a:r>
            <a:r>
              <a:rPr lang="it-IT" sz="2400" dirty="0"/>
              <a:t> sia le cause che portano ad un sinistro stradale, sia quegli </a:t>
            </a:r>
            <a:r>
              <a:rPr lang="it-IT" sz="2400" b="1" dirty="0">
                <a:solidFill>
                  <a:srgbClr val="284E83"/>
                </a:solidFill>
              </a:rPr>
              <a:t>eventi</a:t>
            </a:r>
            <a:r>
              <a:rPr lang="it-IT" sz="2400" dirty="0"/>
              <a:t> che stavano per far accadere un sinistro stradale che però non si è poi verificato, ovvero abbia causato danni poco significativi (quasi sinistro stradale o sinistro stradale mancato).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Strumenti operativi: schede di rilevazione dei «quasi sinistri stradali» o «sinistri stradali mancati»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67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177440"/>
            <a:ext cx="11111436" cy="4639990"/>
          </a:xfrm>
        </p:spPr>
        <p:txBody>
          <a:bodyPr/>
          <a:lstStyle/>
          <a:p>
            <a:r>
              <a:rPr lang="it-IT" sz="2400" dirty="0"/>
              <a:t>Possono essere predisposte, delle </a:t>
            </a:r>
            <a:r>
              <a:rPr lang="it-IT" sz="2400" b="1" dirty="0">
                <a:solidFill>
                  <a:srgbClr val="284E83"/>
                </a:solidFill>
              </a:rPr>
              <a:t>schede</a:t>
            </a:r>
            <a:r>
              <a:rPr lang="it-IT" sz="2400" dirty="0"/>
              <a:t> per annotare i «quasi sinistri stradali» o «sinistri stradali mancati».</a:t>
            </a:r>
          </a:p>
          <a:p>
            <a:r>
              <a:rPr lang="it-IT" sz="2400" dirty="0"/>
              <a:t>Il lavoratore potrà </a:t>
            </a:r>
            <a:r>
              <a:rPr lang="it-IT" sz="2400" b="1" dirty="0">
                <a:solidFill>
                  <a:srgbClr val="284E83"/>
                </a:solidFill>
              </a:rPr>
              <a:t>descrivere l’evento </a:t>
            </a:r>
            <a:r>
              <a:rPr lang="it-IT" sz="2400" dirty="0"/>
              <a:t>che lo ha coinvolto, indicando: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Luogo in cui è accaduto l’evento (strada urbana, extra urbana, autostrada, ecc.).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Orario in cui si è verificato l’evento.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Dinamica del sinistro stradale mancato o del quasi sinistro stradale.</a:t>
            </a:r>
          </a:p>
          <a:p>
            <a:r>
              <a:rPr lang="it-IT" sz="2400" b="1" dirty="0">
                <a:solidFill>
                  <a:srgbClr val="284E83"/>
                </a:solidFill>
              </a:rPr>
              <a:t>L’azienda valuterà </a:t>
            </a:r>
            <a:r>
              <a:rPr lang="it-IT" sz="2400" dirty="0"/>
              <a:t>se adottare misure di prevenzione e/o protezione.</a:t>
            </a:r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Analisi di tutti i dati significativi: incidenti / infrazioni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68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974240"/>
            <a:ext cx="11111436" cy="4639990"/>
          </a:xfrm>
        </p:spPr>
        <p:txBody>
          <a:bodyPr/>
          <a:lstStyle/>
          <a:p>
            <a:r>
              <a:rPr lang="it-IT" sz="2400" b="1" dirty="0">
                <a:solidFill>
                  <a:srgbClr val="284E83"/>
                </a:solidFill>
              </a:rPr>
              <a:t>Incidenti</a:t>
            </a:r>
            <a:r>
              <a:rPr lang="it-IT" sz="2400" dirty="0"/>
              <a:t>: annotazione su apposito </a:t>
            </a:r>
            <a:r>
              <a:rPr lang="it-IT" sz="2400" b="1" dirty="0">
                <a:solidFill>
                  <a:srgbClr val="284E83"/>
                </a:solidFill>
              </a:rPr>
              <a:t>Registro</a:t>
            </a:r>
            <a:r>
              <a:rPr lang="it-IT" sz="2400" dirty="0"/>
              <a:t> degli incidenti stradali occorsi ai lavoratori durante l’orario di lavoro o nel tragitto casa/lavoro.</a:t>
            </a:r>
          </a:p>
          <a:p>
            <a:r>
              <a:rPr lang="it-IT" sz="2400" dirty="0"/>
              <a:t>Analisi delle </a:t>
            </a:r>
            <a:r>
              <a:rPr lang="it-IT" sz="2400" b="1" dirty="0">
                <a:solidFill>
                  <a:srgbClr val="284E83"/>
                </a:solidFill>
              </a:rPr>
              <a:t>cause</a:t>
            </a:r>
            <a:r>
              <a:rPr lang="it-IT" sz="2400" dirty="0"/>
              <a:t> degli incidenti, azioni migliorative e eventuali provvedimenti (anche) disciplinari a carico dei lavoratori.</a:t>
            </a:r>
          </a:p>
          <a:p>
            <a:r>
              <a:rPr lang="it-IT" sz="2400" b="1" dirty="0">
                <a:solidFill>
                  <a:srgbClr val="284E83"/>
                </a:solidFill>
              </a:rPr>
              <a:t>Infrazioni</a:t>
            </a:r>
            <a:r>
              <a:rPr lang="it-IT" sz="2400" dirty="0"/>
              <a:t>: annotazione si apposito Registro delle infrazioni al Codice della Strada contestate ai lavoratori durante l’orario di lavoro o nel tragitto casa/lavoro.</a:t>
            </a:r>
          </a:p>
          <a:p>
            <a:r>
              <a:rPr lang="it-IT" sz="2400" dirty="0"/>
              <a:t>Analisi delle infrazioni: </a:t>
            </a:r>
            <a:r>
              <a:rPr lang="it-IT" sz="2400" b="1" dirty="0">
                <a:solidFill>
                  <a:srgbClr val="284E83"/>
                </a:solidFill>
              </a:rPr>
              <a:t>azioni migliorative </a:t>
            </a:r>
            <a:r>
              <a:rPr lang="it-IT" sz="2400" dirty="0"/>
              <a:t>e eventuali provvedimenti (anche) disciplinari a carico dei lavoratori.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Gestione delle emergenze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69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1025040"/>
            <a:ext cx="11111436" cy="4639990"/>
          </a:xfrm>
        </p:spPr>
        <p:txBody>
          <a:bodyPr/>
          <a:lstStyle/>
          <a:p>
            <a:r>
              <a:rPr lang="it-IT" sz="2400" dirty="0"/>
              <a:t>Per la gestione delle emergenze che possano coinvolgere operatori di mezzi di trasporto o consegna, esempi di misure da adottare sono:</a:t>
            </a:r>
          </a:p>
          <a:p>
            <a:r>
              <a:rPr lang="it-IT" sz="2400" dirty="0"/>
              <a:t>Presenza di </a:t>
            </a:r>
            <a:r>
              <a:rPr lang="it-IT" sz="2400" b="1" dirty="0">
                <a:solidFill>
                  <a:srgbClr val="284E83"/>
                </a:solidFill>
              </a:rPr>
              <a:t>estintori</a:t>
            </a:r>
            <a:r>
              <a:rPr lang="it-IT" sz="2400" dirty="0"/>
              <a:t> a bordo.</a:t>
            </a:r>
          </a:p>
          <a:p>
            <a:r>
              <a:rPr lang="it-IT" sz="2400" dirty="0"/>
              <a:t>Presenza di </a:t>
            </a:r>
            <a:r>
              <a:rPr lang="it-IT" sz="2400" b="1" dirty="0">
                <a:solidFill>
                  <a:srgbClr val="284E83"/>
                </a:solidFill>
              </a:rPr>
              <a:t>pacchetto</a:t>
            </a:r>
            <a:r>
              <a:rPr lang="it-IT" sz="2400" dirty="0"/>
              <a:t> di Medicazione / Cassetta di Pronto Soccorso. </a:t>
            </a:r>
          </a:p>
          <a:p>
            <a:r>
              <a:rPr lang="it-IT" sz="2400" dirty="0"/>
              <a:t>Sistema di </a:t>
            </a:r>
            <a:r>
              <a:rPr lang="it-IT" sz="2400" b="1" dirty="0">
                <a:solidFill>
                  <a:srgbClr val="284E83"/>
                </a:solidFill>
              </a:rPr>
              <a:t>comunicazione</a:t>
            </a:r>
            <a:r>
              <a:rPr lang="it-IT" sz="2400" dirty="0"/>
              <a:t> idoneo per attivare i soccorsi.</a:t>
            </a:r>
          </a:p>
          <a:p>
            <a:r>
              <a:rPr lang="it-IT" sz="2400" dirty="0"/>
              <a:t>Elenco dei </a:t>
            </a:r>
            <a:r>
              <a:rPr lang="it-IT" sz="2400" b="1" dirty="0">
                <a:solidFill>
                  <a:srgbClr val="284E83"/>
                </a:solidFill>
              </a:rPr>
              <a:t>numeri</a:t>
            </a:r>
            <a:r>
              <a:rPr lang="it-IT" sz="2400" dirty="0"/>
              <a:t> da contattare in caso di emergenza.</a:t>
            </a:r>
          </a:p>
          <a:p>
            <a:r>
              <a:rPr lang="it-IT" sz="2400" dirty="0"/>
              <a:t>Servizio di </a:t>
            </a:r>
            <a:r>
              <a:rPr lang="it-IT" sz="2400" b="1" dirty="0">
                <a:solidFill>
                  <a:srgbClr val="284E83"/>
                </a:solidFill>
              </a:rPr>
              <a:t>assistenza/soccorso</a:t>
            </a:r>
            <a:r>
              <a:rPr lang="it-IT" sz="2400" dirty="0"/>
              <a:t> su mezzi guasti. </a:t>
            </a:r>
          </a:p>
          <a:p>
            <a:r>
              <a:rPr lang="it-IT" sz="2400" dirty="0"/>
              <a:t>Predisposizione e diffusione </a:t>
            </a:r>
            <a:r>
              <a:rPr lang="it-IT" sz="2400" dirty="0" smtClean="0"/>
              <a:t>del </a:t>
            </a:r>
            <a:r>
              <a:rPr lang="it-IT" sz="2400" b="1" dirty="0">
                <a:solidFill>
                  <a:srgbClr val="284E83"/>
                </a:solidFill>
              </a:rPr>
              <a:t>Piano di Emergenza</a:t>
            </a:r>
            <a:r>
              <a:rPr lang="it-IT" sz="2400" dirty="0"/>
              <a:t>.</a:t>
            </a:r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937" y="4089177"/>
            <a:ext cx="2210920" cy="157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mortali: risultati del «Road </a:t>
            </a:r>
            <a:r>
              <a:rPr lang="it-IT" sz="2800" dirty="0" err="1"/>
              <a:t>Safety</a:t>
            </a:r>
            <a:r>
              <a:rPr lang="it-IT" sz="2800" dirty="0"/>
              <a:t> </a:t>
            </a:r>
            <a:r>
              <a:rPr lang="it-IT" sz="2800" dirty="0" err="1"/>
              <a:t>Programme</a:t>
            </a:r>
            <a:r>
              <a:rPr lang="it-IT" sz="2800" dirty="0"/>
              <a:t>»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889000" y="5032576"/>
            <a:ext cx="10567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●</a:t>
            </a:r>
            <a:r>
              <a:rPr lang="it-IT" sz="2400" dirty="0"/>
              <a:t>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 30 morti x mln. di abitanti   </a:t>
            </a:r>
            <a:r>
              <a:rPr lang="it-IT" sz="24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●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30-40 morti x mln. di abitanti 	</a:t>
            </a:r>
          </a:p>
          <a:p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●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41-60 morti x mln. di abitanti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●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61-80 morti x mln. di abitanti </a:t>
            </a:r>
          </a:p>
          <a:p>
            <a:r>
              <a:rPr lang="it-IT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●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&gt;80 morti x mln. di abitanti  	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(FONTE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Transport Safety Council)</a:t>
            </a:r>
            <a:endParaRPr lang="it-I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12" name="Segnaposto contenuto 11"/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031" y="811645"/>
            <a:ext cx="2838389" cy="3703211"/>
          </a:xfrm>
          <a:ln>
            <a:solidFill>
              <a:schemeClr val="tx1"/>
            </a:solidFill>
          </a:ln>
        </p:spPr>
      </p:pic>
      <p:pic>
        <p:nvPicPr>
          <p:cNvPr id="14" name="Segnaposto contenuto 1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32" y="811644"/>
            <a:ext cx="2582813" cy="3703211"/>
          </a:xfrm>
          <a:ln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55" y="811644"/>
            <a:ext cx="2692095" cy="3703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tangolo 15"/>
          <p:cNvSpPr/>
          <p:nvPr/>
        </p:nvSpPr>
        <p:spPr>
          <a:xfrm>
            <a:off x="1536082" y="4550953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Anno 2001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5133121" y="4561694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Anno 2010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8907426" y="4584995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Anno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50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PIANO DI EMERGENZA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70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974240"/>
            <a:ext cx="11111436" cy="4639990"/>
          </a:xfrm>
        </p:spPr>
        <p:txBody>
          <a:bodyPr/>
          <a:lstStyle/>
          <a:p>
            <a:r>
              <a:rPr lang="it-IT" sz="2400" dirty="0"/>
              <a:t>Occorre valutare tutte le </a:t>
            </a:r>
            <a:r>
              <a:rPr lang="it-IT" sz="2400" b="1" dirty="0">
                <a:solidFill>
                  <a:srgbClr val="284E83"/>
                </a:solidFill>
              </a:rPr>
              <a:t>situazioni di emergenza </a:t>
            </a:r>
            <a:r>
              <a:rPr lang="it-IT" sz="2400" dirty="0"/>
              <a:t>in cui potrebbero incorrere i conducenti di veicoli aziendali es.: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Incendio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Infortunio </a:t>
            </a:r>
            <a:endParaRPr lang="it-IT" sz="24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Malore</a:t>
            </a:r>
            <a:endParaRPr lang="it-IT" sz="24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Guasti al veicolo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Traffico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Condizioni metereologiche, ecc.</a:t>
            </a:r>
          </a:p>
          <a:p>
            <a:pPr>
              <a:spcBef>
                <a:spcPts val="0"/>
              </a:spcBef>
            </a:pPr>
            <a:r>
              <a:rPr lang="it-IT" sz="2400" dirty="0">
                <a:solidFill>
                  <a:schemeClr val="tx1"/>
                </a:solidFill>
              </a:rPr>
              <a:t>Al fine di rendere efficace il Piano di Emergenza, questo dovrà essere messo in pratica con periodiche </a:t>
            </a:r>
            <a:r>
              <a:rPr lang="it-IT" sz="2400" b="1" dirty="0">
                <a:solidFill>
                  <a:srgbClr val="284E83"/>
                </a:solidFill>
              </a:rPr>
              <a:t>esercitazioni</a:t>
            </a:r>
            <a:r>
              <a:rPr lang="it-IT" sz="2400" dirty="0">
                <a:solidFill>
                  <a:schemeClr val="tx1"/>
                </a:solidFill>
              </a:rPr>
              <a:t> di prova.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194" y="2298370"/>
            <a:ext cx="4185506" cy="23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DPI – Dispositivi di Protezione Individuale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872640"/>
            <a:ext cx="11111436" cy="4639990"/>
          </a:xfrm>
        </p:spPr>
        <p:txBody>
          <a:bodyPr/>
          <a:lstStyle/>
          <a:p>
            <a:r>
              <a:rPr lang="it-IT" sz="2400" dirty="0"/>
              <a:t>L’azienda nella Valutazione dei Rischi individuerà i necessari </a:t>
            </a:r>
            <a:r>
              <a:rPr lang="it-IT" sz="2400" b="1" dirty="0">
                <a:solidFill>
                  <a:srgbClr val="284E83"/>
                </a:solidFill>
              </a:rPr>
              <a:t>DPI</a:t>
            </a:r>
            <a:r>
              <a:rPr lang="it-IT" sz="2400" dirty="0"/>
              <a:t> (individuali) o </a:t>
            </a:r>
            <a:r>
              <a:rPr lang="it-IT" sz="2400" b="1" dirty="0">
                <a:solidFill>
                  <a:srgbClr val="284E83"/>
                </a:solidFill>
              </a:rPr>
              <a:t>DPC </a:t>
            </a:r>
            <a:r>
              <a:rPr lang="it-IT" sz="2400" dirty="0"/>
              <a:t>(collettivi), da consegnare ai lavoratori, es.:</a:t>
            </a:r>
          </a:p>
          <a:p>
            <a:endParaRPr lang="it-IT" sz="600" dirty="0"/>
          </a:p>
          <a:p>
            <a:pPr marL="800100" lvl="2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Guanti di protezione</a:t>
            </a:r>
          </a:p>
          <a:p>
            <a:pPr marL="800100" lvl="2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Calzature antinfortunistiche</a:t>
            </a:r>
          </a:p>
          <a:p>
            <a:pPr marL="800100" lvl="2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Indumenti ad alta visibilità (gilet)</a:t>
            </a:r>
          </a:p>
          <a:p>
            <a:pPr marL="800100" lvl="2" indent="-342900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Elmetto, ecc</a:t>
            </a:r>
            <a:r>
              <a:rPr lang="it-IT" sz="2200" dirty="0">
                <a:solidFill>
                  <a:schemeClr val="tx1"/>
                </a:solidFill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sz="1200" dirty="0"/>
          </a:p>
          <a:p>
            <a:r>
              <a:rPr lang="it-IT" sz="2400" dirty="0"/>
              <a:t>I DPI dovranno essere </a:t>
            </a:r>
            <a:r>
              <a:rPr lang="it-IT" sz="2400" b="1" dirty="0">
                <a:solidFill>
                  <a:srgbClr val="284E83"/>
                </a:solidFill>
              </a:rPr>
              <a:t>scelti</a:t>
            </a:r>
            <a:r>
              <a:rPr lang="it-IT" sz="2400" dirty="0"/>
              <a:t> non solo per la specifica attività di guida, ma anche per quello che è il lavoro a terra dell’operatore (cantieri, depositi, ecc.)</a:t>
            </a:r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37" y="2110531"/>
            <a:ext cx="3230963" cy="20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Ausili e dispositivi tecnologici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72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945930"/>
            <a:ext cx="11111436" cy="463999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400" dirty="0"/>
              <a:t>Molti </a:t>
            </a:r>
            <a:r>
              <a:rPr lang="it-IT" sz="2400" b="1" dirty="0">
                <a:solidFill>
                  <a:srgbClr val="284E83"/>
                </a:solidFill>
              </a:rPr>
              <a:t>dispositivi tecnologici </a:t>
            </a:r>
            <a:r>
              <a:rPr lang="it-IT" sz="2400" dirty="0"/>
              <a:t>contribuiscono alla riduzione del rischio: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Cinture di sicurezza e avvisi acustici in caso di mancato utilizzo.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Sistemi di comunicazione per telefoni cellulari dotati di dispositivi fissi con chiamata diretta vocale.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Dispositivi fissi per la rilevazione e l’allarme in caso di colpo di sonno.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Istallazione di cronotachigrafi di tipo digitale.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Scatola nera.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Airbag.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Controllo elettronico della stabilità.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Sistemi di avviso di uscita di corsia.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Ausili e dispositivi tecnologici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73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8264" y="945930"/>
            <a:ext cx="11111436" cy="4639990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Sistemi automatici di frenaggio di emergenza.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Limitatori di velocità.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Segnalazione visiva di veicolo in sorpasso.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Dispositivi acustici in caso di frenata da parte di veicoli che precedono il mezzo con eccessiva riduzione delle distanze di sicurezza, ecc.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263" y="3590254"/>
            <a:ext cx="4877206" cy="25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8" y="2028165"/>
            <a:ext cx="6115901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LA PREVENZIONE PAGA</a:t>
            </a:r>
            <a:br>
              <a:rPr lang="it-IT" sz="2400" dirty="0"/>
            </a:br>
            <a:r>
              <a:rPr lang="it-IT" sz="2400" dirty="0"/>
              <a:t>LA PREVENZIONE E’ UN’OPPORTUNITA’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La prevenzione conviene (anche economicamente)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75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39801" y="4166803"/>
            <a:ext cx="81152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Alcuni interventi sono diretti al miglioramento della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sicurezza stradale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 es.: </a:t>
            </a:r>
          </a:p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«La ditta ha installato sui veicoli aziendali dispositivi fissi per l’allarme in caso di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colpo di sonno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punti assegnati»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98420" y="716197"/>
            <a:ext cx="1107383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L’INAIL mette a disposizione degli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incentivi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le aziende che vogliono migliorare gli standard di sicurezza e di prevenzione.</a:t>
            </a:r>
          </a:p>
          <a:p>
            <a:pPr lvl="0">
              <a:lnSpc>
                <a:spcPct val="130000"/>
              </a:lnSpc>
            </a:pP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 esempio:  «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ISI Incentivi per la sicurezza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per i progetti presentati dal 2010 ad oggi sono stati erogati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oltre 1,5 miliardi di €.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Oppure le  </a:t>
            </a:r>
            <a:r>
              <a:rPr lang="it-IT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r>
              <a:rPr lang="it-IT" sz="2400" b="1" dirty="0" smtClean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agevolazioni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tariffarie OT24</a:t>
            </a:r>
            <a:r>
              <a:rPr lang="it-IT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 permettono uno sconto sul premio assicurativo, alle aziende che hanno attuato interventi migliorativi, con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punteggio superiore a 100.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116" y="4348635"/>
            <a:ext cx="3048169" cy="17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8" y="2028165"/>
            <a:ext cx="6115901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CASI DI STUDIO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CASO DI STUDIO N. 1 (Destinato ai Datori di lavoro)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77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14400" y="953506"/>
            <a:ext cx="105283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Sei il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Datore di Lavoro </a:t>
            </a:r>
            <a:r>
              <a:rPr lang="it-IT" sz="2800" dirty="0"/>
              <a:t>dell’autista Mario Rossi. </a:t>
            </a:r>
          </a:p>
          <a:p>
            <a:endParaRPr lang="it-IT" sz="2800" dirty="0"/>
          </a:p>
          <a:p>
            <a:r>
              <a:rPr lang="it-IT" sz="2800" dirty="0"/>
              <a:t>L’autista deve effettuare con il furgone una consegna di mobili e arredi presso un’abitazione in una città situata fuori regione (200 km di distanza). </a:t>
            </a:r>
          </a:p>
          <a:p>
            <a:endParaRPr lang="it-IT" sz="2800" dirty="0"/>
          </a:p>
          <a:p>
            <a:r>
              <a:rPr lang="it-IT" sz="2800" dirty="0"/>
              <a:t>La consegna avviene durante il periodo invernale.</a:t>
            </a:r>
          </a:p>
          <a:p>
            <a:endParaRPr lang="it-IT" sz="2800" dirty="0"/>
          </a:p>
          <a:p>
            <a:r>
              <a:rPr lang="it-IT" sz="2800" dirty="0"/>
              <a:t>Trova almeno 5 interventi da adottare per ridurre il rischio di incidente stradale.</a:t>
            </a:r>
          </a:p>
          <a:p>
            <a:r>
              <a:rPr lang="it-IT" sz="2400" dirty="0"/>
              <a:t> 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CASO DI STUDIO N. 2 (Destinato ai lavoratori)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78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14400" y="953506"/>
            <a:ext cx="105283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 </a:t>
            </a:r>
          </a:p>
          <a:p>
            <a:r>
              <a:rPr lang="it-IT" sz="2800" dirty="0"/>
              <a:t>Sei il </a:t>
            </a:r>
            <a:r>
              <a:rPr lang="it-IT" sz="2400" b="1" dirty="0">
                <a:solidFill>
                  <a:srgbClr val="284E83"/>
                </a:solidFill>
                <a:latin typeface="Verdana" charset="0"/>
                <a:ea typeface="Verdana" charset="0"/>
                <a:cs typeface="Verdana" charset="0"/>
              </a:rPr>
              <a:t>lavoratore</a:t>
            </a:r>
            <a:r>
              <a:rPr lang="it-IT" sz="2800" dirty="0"/>
              <a:t> dell’azienda BRAVETTI e guidi l’autocarro che ti hanno assegnato per effettuare consegne di materiali per l’edilizia presso cantieri ubicati in tutto il territorio nazionale.</a:t>
            </a:r>
          </a:p>
          <a:p>
            <a:endParaRPr lang="it-IT" sz="2800" dirty="0"/>
          </a:p>
          <a:p>
            <a:r>
              <a:rPr lang="it-IT" sz="2800" dirty="0"/>
              <a:t>La tua attività prevede ogni giorno lunghe percorrenze per raggiungere i luoghi di destinazione.</a:t>
            </a:r>
          </a:p>
          <a:p>
            <a:endParaRPr lang="it-IT" sz="2800" dirty="0"/>
          </a:p>
          <a:p>
            <a:r>
              <a:rPr lang="it-IT" sz="2800" dirty="0"/>
              <a:t>Indica almeno 5 comportamenti da adottare per ridurre il rischio da incidente stradale.</a:t>
            </a:r>
          </a:p>
          <a:p>
            <a:r>
              <a:rPr lang="it-IT" sz="2400" dirty="0"/>
              <a:t> 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CASO DI STUDIO N. 3 (Destinato a tutti i partecipanti)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79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14400" y="953506"/>
            <a:ext cx="105283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Rifletti sulla tua situazione lavorativa e indica in quali momenti sei esposto/esposta al rischio di incidente stradale. </a:t>
            </a:r>
          </a:p>
          <a:p>
            <a:r>
              <a:rPr lang="it-IT" sz="2800" dirty="0"/>
              <a:t>____________________________</a:t>
            </a:r>
          </a:p>
          <a:p>
            <a:r>
              <a:rPr lang="it-IT" sz="2800" dirty="0"/>
              <a:t>____________________________</a:t>
            </a:r>
          </a:p>
          <a:p>
            <a:r>
              <a:rPr lang="it-IT" sz="2800" dirty="0"/>
              <a:t>____________________________</a:t>
            </a:r>
          </a:p>
          <a:p>
            <a:endParaRPr lang="it-IT" sz="2800" dirty="0"/>
          </a:p>
          <a:p>
            <a:r>
              <a:rPr lang="it-IT" sz="2800" dirty="0"/>
              <a:t>Ora descrivi quali accorgimenti potresti o vorresti avere per ridurlo al minimo.</a:t>
            </a:r>
          </a:p>
          <a:p>
            <a:r>
              <a:rPr lang="it-IT" sz="2800" dirty="0"/>
              <a:t>____________________________</a:t>
            </a:r>
          </a:p>
          <a:p>
            <a:r>
              <a:rPr lang="it-IT" sz="2800" dirty="0"/>
              <a:t>____________________________</a:t>
            </a:r>
          </a:p>
          <a:p>
            <a:r>
              <a:rPr lang="it-IT" sz="2800" dirty="0"/>
              <a:t>____________________________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 IN ITALIA – da 2001 a 2016 con feriti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39024" y="4328312"/>
            <a:ext cx="10573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 2001 al 2014 si registra una una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costante diminuzione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Nel 2015 un inaspettato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incremento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+0,7%; aumentano anche 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feriti gravi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Riduzione costante del numero delle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vittime: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7096 (anno 2001) 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3283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(nel 2016)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L’obiettivo europeo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50% 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delle vittime nel decennio 2010 - 2020. (Fonte Istat)</a:t>
            </a:r>
          </a:p>
          <a:p>
            <a:endParaRPr lang="it-IT" sz="2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9" name="Segnaposto contenuto 8"/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939025" y="653631"/>
            <a:ext cx="10059352" cy="37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926498" y="2028165"/>
            <a:ext cx="6115901" cy="1323278"/>
          </a:xfrm>
        </p:spPr>
        <p:txBody>
          <a:bodyPr/>
          <a:lstStyle/>
          <a:p>
            <a:r>
              <a:rPr lang="it-IT" sz="2400" dirty="0"/>
              <a:t>Gestione dei rischi stradali</a:t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TEST FINALE DI APPRENDIMENTO</a:t>
            </a:r>
          </a:p>
        </p:txBody>
      </p:sp>
      <p:pic>
        <p:nvPicPr>
          <p:cNvPr id="5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TEST A RISPOSTA MULTIPLA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81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14400" y="953506"/>
            <a:ext cx="10528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Il test proposto permette al partecipante di consolidare le nozioni acquisite durante la lezione ed allo stesso tempo permette al docente di comprendere l’efficacia didattica.</a:t>
            </a:r>
          </a:p>
          <a:p>
            <a:endParaRPr lang="it-IT" sz="2800" dirty="0"/>
          </a:p>
          <a:p>
            <a:r>
              <a:rPr lang="it-IT" sz="2800" dirty="0"/>
              <a:t>Per ogni domanda seleziona la risposta che ritieni esatta.</a:t>
            </a:r>
          </a:p>
          <a:p>
            <a:endParaRPr lang="it-IT" sz="2800" dirty="0"/>
          </a:p>
          <a:p>
            <a:r>
              <a:rPr lang="it-IT" sz="2800" dirty="0"/>
              <a:t>Tempo per la compilazione: 20 minuti.</a:t>
            </a:r>
          </a:p>
          <a:p>
            <a:endParaRPr lang="it-IT" sz="2800" dirty="0"/>
          </a:p>
          <a:p>
            <a:r>
              <a:rPr lang="it-IT" sz="2800" dirty="0"/>
              <a:t>Completa la scheda di valutazione con i tuoi dati e la tua firma.</a:t>
            </a:r>
          </a:p>
          <a:p>
            <a:endParaRPr lang="it-IT" sz="28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60" y="1077239"/>
            <a:ext cx="7095499" cy="2377090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3" y="5284224"/>
            <a:ext cx="1332939" cy="933880"/>
          </a:xfrm>
        </p:spPr>
      </p:pic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4239655" y="1360748"/>
            <a:ext cx="5534876" cy="8001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GRAZIE PER L’ATTENZIONE !!!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1" y="5282545"/>
            <a:ext cx="1379117" cy="93555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9" y="5284224"/>
            <a:ext cx="2003686" cy="938775"/>
          </a:xfrm>
          <a:prstGeom prst="rect">
            <a:avLst/>
          </a:prstGeom>
        </p:spPr>
      </p:pic>
      <p:sp>
        <p:nvSpPr>
          <p:cNvPr id="9" name="Titolo 2"/>
          <p:cNvSpPr txBox="1">
            <a:spLocks/>
          </p:cNvSpPr>
          <p:nvPr/>
        </p:nvSpPr>
        <p:spPr>
          <a:xfrm>
            <a:off x="4036455" y="397197"/>
            <a:ext cx="5534876" cy="8495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/>
            <a:r>
              <a:rPr lang="it-IT" dirty="0"/>
              <a:t>VALUTAZIONE E PREVENZIONE DEL RISCHIO DA INCIDENTI STRADALI</a:t>
            </a:r>
            <a:br>
              <a:rPr lang="it-IT" dirty="0"/>
            </a:b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0710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INCIDENTI STRADALI – SITUAZIONE IN ITALIA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06FD-0253-AB47-8523-FCF5F5FBADF9}" type="datetime1">
              <a:rPr lang="it-IT" smtClean="0"/>
              <a:t>19/07/2018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9E2B-7837-6B45-9BB2-CC8B24B0904A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31" y="6252405"/>
            <a:ext cx="575528" cy="403225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2753192" y="6430165"/>
            <a:ext cx="6364288" cy="231775"/>
          </a:xfrm>
        </p:spPr>
        <p:txBody>
          <a:bodyPr/>
          <a:lstStyle/>
          <a:p>
            <a:r>
              <a:rPr lang="it-IT" dirty="0"/>
              <a:t>VALUTAZIONE E PREVENZIONE DEL RISCHIO DA INCIDENTI STRADALI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484931" y="3139749"/>
            <a:ext cx="1101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Dati relativi a: 2001, 2010, 2014, 2015 e 2016. Numero di incidenti, morti per milione di abitanti, feriti e variazioni %.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7" y="6249846"/>
            <a:ext cx="598170" cy="40578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77" y="658269"/>
            <a:ext cx="11041008" cy="254040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913369" y="5469791"/>
            <a:ext cx="1059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Rispetto al 2010, le vittime della strada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diminuiscono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20,2%.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(Fonte Istat)</a:t>
            </a:r>
          </a:p>
        </p:txBody>
      </p:sp>
      <p:sp>
        <p:nvSpPr>
          <p:cNvPr id="5" name="Rettangolo 4"/>
          <p:cNvSpPr/>
          <p:nvPr/>
        </p:nvSpPr>
        <p:spPr>
          <a:xfrm>
            <a:off x="428886" y="3518241"/>
            <a:ext cx="11178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400" b="1" dirty="0" smtClean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2016: 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</a:t>
            </a:r>
            <a:r>
              <a:rPr lang="it-IT" sz="2400" b="1" dirty="0" smtClean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Italia 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sono verificati </a:t>
            </a:r>
            <a:r>
              <a:rPr lang="it-IT" sz="2400" b="1" dirty="0" smtClean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175.791 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incidenti stradali con feriti.</a:t>
            </a:r>
          </a:p>
          <a:p>
            <a:pPr lvl="0"/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vittime sono state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3.283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feriti 249.175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lvl="0"/>
            <a:endParaRPr lang="it-IT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tasso di </a:t>
            </a:r>
            <a:r>
              <a:rPr lang="it-IT" sz="2400" b="1" dirty="0">
                <a:solidFill>
                  <a:srgbClr val="284E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mortalità</a:t>
            </a:r>
            <a:r>
              <a:rPr lang="it-IT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diminuisce da 55,6 (a.2015) a 54,2 morti per milione di abitanti.</a:t>
            </a:r>
          </a:p>
        </p:txBody>
      </p:sp>
    </p:spTree>
    <p:extLst>
      <p:ext uri="{BB962C8B-B14F-4D97-AF65-F5344CB8AC3E}">
        <p14:creationId xmlns:p14="http://schemas.microsoft.com/office/powerpoint/2010/main" val="10637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INAI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AIL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a4d4952-7bc6-4614-bf54-70c107ed9c90">446VWSDZDHTQ-283-3030</_dlc_DocId>
    <_dlc_DocIdUrl xmlns="7a4d4952-7bc6-4614-bf54-70c107ed9c90">
      <Url>http://collaboration.inail.it/dc/dcc/BrandIdentity/_layouts/DocIdRedir.aspx?ID=446VWSDZDHTQ-283-3030</Url>
      <Description>446VWSDZDHTQ-283-3030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B5A01D27A3D824C92304EB5212A8BA8" ma:contentTypeVersion="0" ma:contentTypeDescription="Creare un nuovo documento." ma:contentTypeScope="" ma:versionID="b445141fc07f617e03659c2ee0ba012b">
  <xsd:schema xmlns:xsd="http://www.w3.org/2001/XMLSchema" xmlns:xs="http://www.w3.org/2001/XMLSchema" xmlns:p="http://schemas.microsoft.com/office/2006/metadata/properties" xmlns:ns2="7a4d4952-7bc6-4614-bf54-70c107ed9c90" targetNamespace="http://schemas.microsoft.com/office/2006/metadata/properties" ma:root="true" ma:fieldsID="3cf5ee74b5c3b0a39a8056b931fcae5c" ns2:_="">
    <xsd:import namespace="7a4d4952-7bc6-4614-bf54-70c107ed9c9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d4952-7bc6-4614-bf54-70c107ed9c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e ID documento" ma:description="Valore dell'ID documento assegnato all'elemento." ma:internalName="_dlc_DocId" ma:readOnly="true">
      <xsd:simpleType>
        <xsd:restriction base="dms:Text"/>
      </xsd:simpleType>
    </xsd:element>
    <xsd:element name="_dlc_DocIdUrl" ma:index="9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76BDBB-DAD7-4BC3-9AF4-5231374BC1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5763D4-2D89-48CB-89D1-40FB0DCDF17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5E5AF88-D05B-4E41-8261-25FBA60CDA87}">
  <ds:schemaRefs>
    <ds:schemaRef ds:uri="http://purl.org/dc/dcmitype/"/>
    <ds:schemaRef ds:uri="7a4d4952-7bc6-4614-bf54-70c107ed9c90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7855CE4E-D297-415E-86CA-C18B9C6C2F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d4952-7bc6-4614-bf54-70c107ed9c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3915</TotalTime>
  <Words>6534</Words>
  <Application>Microsoft Office PowerPoint</Application>
  <PresentationFormat>Personalizzato</PresentationFormat>
  <Paragraphs>837</Paragraphs>
  <Slides>82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3" baseType="lpstr">
      <vt:lpstr>Tema di Office</vt:lpstr>
      <vt:lpstr>LA GESTIONE DEI RISCHI STRADALI NELLA PROSPETTIVA DELLA ISO 39001  RTSMS Road Traffic Safety Management Systems</vt:lpstr>
      <vt:lpstr>GESTIONE DEI RISCHI STRADALI </vt:lpstr>
      <vt:lpstr>GESTIONE DEI RISCHI STRADALI </vt:lpstr>
      <vt:lpstr>Gestione dei rischi stradali  DATI FONDAMENTALI PER DETERMINARE IL CONTESTO</vt:lpstr>
      <vt:lpstr>RISCHIO DA INCIDENTI STRADALI – problema GLOBALE</vt:lpstr>
      <vt:lpstr>INCIDENTI STRADALI – SITUAZIONE NEI PAESI EUROPEI</vt:lpstr>
      <vt:lpstr>Incidenti mortali: risultati del «Road Safety Programme»</vt:lpstr>
      <vt:lpstr>INCIDENTI STRADALI IN ITALIA – da 2001 a 2016 con feriti</vt:lpstr>
      <vt:lpstr>INCIDENTI STRADALI – SITUAZIONE IN ITALIA</vt:lpstr>
      <vt:lpstr>INCIDENTI STRADALI in ITALIA: per tipologia di utenti stradali</vt:lpstr>
      <vt:lpstr>INCIDENTI STRADALI: per tipo di strada e mese, (anno 2016)</vt:lpstr>
      <vt:lpstr>INCIDENTI STRADALI esaminiamo le cause, Italia, a. 2016</vt:lpstr>
      <vt:lpstr>INCIDENTI STRADALI: influenza di meteo e orario (2016)</vt:lpstr>
      <vt:lpstr>INCIDENTI STRADALI durante il lavoro e in itinere (a. 2017)</vt:lpstr>
      <vt:lpstr>Gestione rischi stradali  I REQUISITI LEGALI DI CARATTERE GENERALE</vt:lpstr>
      <vt:lpstr>Codice della Strada (D.Lgs. 285 del 30/4/1992  (e s.m.i. es. L.41/2016 reato di omicidio stradale.) </vt:lpstr>
      <vt:lpstr>Codice della Strada – Alcuni dei contenuti </vt:lpstr>
      <vt:lpstr>Gestione dei rischi stradali  I REQUISITI LEGALI SPECIFICI PER I LUOGHI DI LAVORO</vt:lpstr>
      <vt:lpstr>D.LGS. 81/2008 e s.m.i. – Testo Unico sulla Sicurezza e Salute nei Luoghi di Lavoro </vt:lpstr>
      <vt:lpstr>Art.15 D.Lgs.81/2008 e s.m.i.- Misure generali di tutela</vt:lpstr>
      <vt:lpstr>Art.15 D.Lgs.81/2008 e s.m.i.- Misure generali di tutela</vt:lpstr>
      <vt:lpstr>Art.15 D.Lgs.81/2008 e s.m.i.- Misure generali di tutela</vt:lpstr>
      <vt:lpstr>Art.15 D.Lgs.81/2008 e s.m.i.- Misure generali di tutela </vt:lpstr>
      <vt:lpstr>Art.18 – Obblighi del Datore di Lavoro e del Dirigente </vt:lpstr>
      <vt:lpstr>Art.33 - Compiti del RSPP e del Servizio di Prevenzione e Protezione</vt:lpstr>
      <vt:lpstr>Art.19 D.Lgs.81/2008 e s.m.i. – Obblighi del Preposto</vt:lpstr>
      <vt:lpstr>Art.20 D.Lgs.81/2008 e s.m.i. – Obblighi dei lavoratori </vt:lpstr>
      <vt:lpstr>Art.25 D.Lgs.81/2008 – Obblighi del Medico Competente</vt:lpstr>
      <vt:lpstr>Gestione dei rischi stradali  DALLA VALUTAZIONE DEI RISCHI AI CONTROLLI OPERATIVI</vt:lpstr>
      <vt:lpstr>Valutazione dei Rischi - Misure di Prevenzione e Protezione</vt:lpstr>
      <vt:lpstr>Quali misure di Prevenzione e Protezione?</vt:lpstr>
      <vt:lpstr>MAN – I lavoratori sono ok?</vt:lpstr>
      <vt:lpstr>MAN – I lavoratori sono ok?</vt:lpstr>
      <vt:lpstr>MAN – I lavoratori sono ok?</vt:lpstr>
      <vt:lpstr>MACHINE – Le attrezzature sono ok?</vt:lpstr>
      <vt:lpstr>MACHINE – Le attrezzature sono ok?</vt:lpstr>
      <vt:lpstr>MEDIUM – Strada, meteo, sono ok? </vt:lpstr>
      <vt:lpstr>MISSION – Percorsi, tempi, ecc., sono ok?</vt:lpstr>
      <vt:lpstr>MANAGEMENT – La pianificazione è ok?</vt:lpstr>
      <vt:lpstr>MANAGEMENT – La pianificazione è ok?</vt:lpstr>
      <vt:lpstr>MANAGEMENT – La pianificazione è ok?</vt:lpstr>
      <vt:lpstr>Gestione dei rischi stradali  L’ APPROCCIO PRESTAZIONALE DELLA ISO 39001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La ISO 39001 – Sistemi di gestione della sicurezza del traffico stradale - Road traffic safety (RTS) management systems </vt:lpstr>
      <vt:lpstr>Gestione dei rischi stradali  LA CARTA EUROPEA DELLA SICUREZZA STRADALE</vt:lpstr>
      <vt:lpstr>La CARTA EUROPEA DELLA SICUREZZA STRADALE </vt:lpstr>
      <vt:lpstr>La CARTA EUROPEA DELLA SICUREZZA STRADALE </vt:lpstr>
      <vt:lpstr>La CARTA EUROPEA DELLA SICUREZZA STRADALE </vt:lpstr>
      <vt:lpstr>La CARTA EUROPEA DELLA SICUREZZA STRADALE </vt:lpstr>
      <vt:lpstr>Gestione dei rischi stradali  PREVENZIONE A 360 ° ANCHE INSIEME A «NAPO»</vt:lpstr>
      <vt:lpstr>INCIDENTI STRADALI Anche Napo affronta il problema</vt:lpstr>
      <vt:lpstr>Gestione dei rischi stradali   LA PREPARAZIONE E LA RISPOSTA ALLE EMERGENZE</vt:lpstr>
      <vt:lpstr>Il nesso tra la gestione delle emergenze e le indagini sugli incidenti</vt:lpstr>
      <vt:lpstr>Esame di tutti gli incidenti inclusi i quasi sinistri stradali</vt:lpstr>
      <vt:lpstr>Strumenti operativi: schede di rilevazione dei «quasi sinistri stradali» o «sinistri stradali mancati»</vt:lpstr>
      <vt:lpstr>Analisi di tutti i dati significativi: incidenti / infrazioni</vt:lpstr>
      <vt:lpstr>Gestione delle emergenze</vt:lpstr>
      <vt:lpstr>PIANO DI EMERGENZA</vt:lpstr>
      <vt:lpstr>DPI – Dispositivi di Protezione Individuale</vt:lpstr>
      <vt:lpstr>Ausili e dispositivi tecnologici </vt:lpstr>
      <vt:lpstr>Ausili e dispositivi tecnologici </vt:lpstr>
      <vt:lpstr>Gestione dei rischi stradali  LA PREVENZIONE PAGA LA PREVENZIONE E’ UN’OPPORTUNITA’</vt:lpstr>
      <vt:lpstr>La prevenzione conviene (anche economicamente)</vt:lpstr>
      <vt:lpstr>Gestione dei rischi stradali  CASI DI STUDIO</vt:lpstr>
      <vt:lpstr>CASO DI STUDIO N. 1 (Destinato ai Datori di lavoro) </vt:lpstr>
      <vt:lpstr>CASO DI STUDIO N. 2 (Destinato ai lavoratori) </vt:lpstr>
      <vt:lpstr>CASO DI STUDIO N. 3 (Destinato a tutti i partecipanti) </vt:lpstr>
      <vt:lpstr>Gestione dei rischi stradali  TEST FINALE DI APPRENDIMENTO</vt:lpstr>
      <vt:lpstr>TEST A RISPOSTA MULTIPLA</vt:lpstr>
      <vt:lpstr>GRAZIE PER L’ATTENZIONE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INAIL</dc:creator>
  <cp:lastModifiedBy>Riccardo Trabalza</cp:lastModifiedBy>
  <cp:revision>332</cp:revision>
  <dcterms:created xsi:type="dcterms:W3CDTF">2016-05-11T09:51:32Z</dcterms:created>
  <dcterms:modified xsi:type="dcterms:W3CDTF">2018-07-19T13:19:53Z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1d00a4f8-59dc-4afe-b362-b0cb502cf952</vt:lpwstr>
  </property>
  <property fmtid="{D5CDD505-2E9C-101B-9397-08002B2CF9AE}" pid="3" name="ContentTypeId">
    <vt:lpwstr>0x010100CB5A01D27A3D824C92304EB5212A8BA8</vt:lpwstr>
  </property>
</Properties>
</file>